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3" r:id="rId2"/>
    <p:sldId id="256" r:id="rId3"/>
    <p:sldId id="257" r:id="rId4"/>
    <p:sldId id="258" r:id="rId5"/>
    <p:sldId id="261" r:id="rId6"/>
    <p:sldId id="262" r:id="rId7"/>
    <p:sldId id="263" r:id="rId8"/>
    <p:sldId id="264" r:id="rId9"/>
    <p:sldId id="265" r:id="rId10"/>
    <p:sldId id="266" r:id="rId11"/>
    <p:sldId id="259" r:id="rId12"/>
    <p:sldId id="260" r:id="rId13"/>
    <p:sldId id="267" r:id="rId14"/>
    <p:sldId id="269" r:id="rId15"/>
    <p:sldId id="270" r:id="rId16"/>
    <p:sldId id="268" r:id="rId17"/>
    <p:sldId id="271"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413C08-5AC1-AA48-947D-E8BFE61B6F87}" v="4" dt="2018-08-10T07:40:35.547"/>
    <p1510:client id="{A050EC28-3C21-7646-A23D-A97642A53F06}" v="27" dt="2018-08-09T12:52:36.4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2"/>
  </p:normalViewPr>
  <p:slideViewPr>
    <p:cSldViewPr snapToGrid="0" snapToObjects="1">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B4F104-1C87-7A45-8D5A-40929F516B3A}" type="doc">
      <dgm:prSet loTypeId="urn:microsoft.com/office/officeart/2005/8/layout/radial5" loCatId="" qsTypeId="urn:microsoft.com/office/officeart/2005/8/quickstyle/simple4" qsCatId="simple" csTypeId="urn:microsoft.com/office/officeart/2005/8/colors/accent1_2" csCatId="accent1" phldr="1"/>
      <dgm:spPr/>
      <dgm:t>
        <a:bodyPr/>
        <a:lstStyle/>
        <a:p>
          <a:endParaRPr lang="en-US"/>
        </a:p>
      </dgm:t>
    </dgm:pt>
    <dgm:pt modelId="{1F660A0E-AB82-4D4C-B829-59493B93EB1F}">
      <dgm:prSet phldrT="[Text]"/>
      <dgm:spPr/>
      <dgm:t>
        <a:bodyPr/>
        <a:lstStyle/>
        <a:p>
          <a:r>
            <a:rPr lang="en-US" dirty="0"/>
            <a:t>Areas of Need</a:t>
          </a:r>
        </a:p>
      </dgm:t>
    </dgm:pt>
    <dgm:pt modelId="{C1996D86-E190-6A4D-9827-FA1868ED02BF}" type="parTrans" cxnId="{BF5D31DB-5CBC-5147-BC6E-FCB30DF607C5}">
      <dgm:prSet/>
      <dgm:spPr/>
      <dgm:t>
        <a:bodyPr/>
        <a:lstStyle/>
        <a:p>
          <a:endParaRPr lang="en-US"/>
        </a:p>
      </dgm:t>
    </dgm:pt>
    <dgm:pt modelId="{ED11AC5F-2F5F-AA41-B812-507DB9D38A96}" type="sibTrans" cxnId="{BF5D31DB-5CBC-5147-BC6E-FCB30DF607C5}">
      <dgm:prSet/>
      <dgm:spPr/>
      <dgm:t>
        <a:bodyPr/>
        <a:lstStyle/>
        <a:p>
          <a:endParaRPr lang="en-US"/>
        </a:p>
      </dgm:t>
    </dgm:pt>
    <dgm:pt modelId="{9F84AAB3-15B7-584E-938C-F83AE20606C0}">
      <dgm:prSet phldrT="[Text]"/>
      <dgm:spPr>
        <a:solidFill>
          <a:schemeClr val="accent6">
            <a:lumMod val="60000"/>
            <a:lumOff val="40000"/>
          </a:schemeClr>
        </a:solidFill>
      </dgm:spPr>
      <dgm:t>
        <a:bodyPr/>
        <a:lstStyle/>
        <a:p>
          <a:r>
            <a:rPr lang="en-US" dirty="0"/>
            <a:t>Communication and Interaction</a:t>
          </a:r>
        </a:p>
      </dgm:t>
    </dgm:pt>
    <dgm:pt modelId="{421755DC-9C51-EB4E-8E3B-E9B2965AD5D6}" type="parTrans" cxnId="{FB856A20-3AFB-C241-A9F1-271EA15F0EC2}">
      <dgm:prSet/>
      <dgm:spPr/>
      <dgm:t>
        <a:bodyPr/>
        <a:lstStyle/>
        <a:p>
          <a:endParaRPr lang="en-US"/>
        </a:p>
      </dgm:t>
    </dgm:pt>
    <dgm:pt modelId="{DE28DCB4-6FB2-5E49-AB93-C98337D59514}" type="sibTrans" cxnId="{FB856A20-3AFB-C241-A9F1-271EA15F0EC2}">
      <dgm:prSet/>
      <dgm:spPr/>
      <dgm:t>
        <a:bodyPr/>
        <a:lstStyle/>
        <a:p>
          <a:endParaRPr lang="en-US"/>
        </a:p>
      </dgm:t>
    </dgm:pt>
    <dgm:pt modelId="{9061B7C7-BE47-BF40-A6C3-7589CF3E5F37}">
      <dgm:prSet phldrT="[Text]"/>
      <dgm:spPr>
        <a:solidFill>
          <a:schemeClr val="accent3">
            <a:lumMod val="60000"/>
            <a:lumOff val="40000"/>
          </a:schemeClr>
        </a:solidFill>
      </dgm:spPr>
      <dgm:t>
        <a:bodyPr/>
        <a:lstStyle/>
        <a:p>
          <a:r>
            <a:rPr lang="en-US" dirty="0"/>
            <a:t>Cognition and Learning</a:t>
          </a:r>
        </a:p>
      </dgm:t>
    </dgm:pt>
    <dgm:pt modelId="{C26EB396-CFC9-9341-B619-4C1CE6F8D567}" type="parTrans" cxnId="{5C4C924A-A7D2-A94D-BB42-FB865EA530DF}">
      <dgm:prSet/>
      <dgm:spPr/>
      <dgm:t>
        <a:bodyPr/>
        <a:lstStyle/>
        <a:p>
          <a:endParaRPr lang="en-US"/>
        </a:p>
      </dgm:t>
    </dgm:pt>
    <dgm:pt modelId="{E72EC814-62AA-BA48-B31C-AE264046E899}" type="sibTrans" cxnId="{5C4C924A-A7D2-A94D-BB42-FB865EA530DF}">
      <dgm:prSet/>
      <dgm:spPr/>
      <dgm:t>
        <a:bodyPr/>
        <a:lstStyle/>
        <a:p>
          <a:endParaRPr lang="en-US"/>
        </a:p>
      </dgm:t>
    </dgm:pt>
    <dgm:pt modelId="{4EBC2A87-4366-1740-8550-AB32DE883F5E}">
      <dgm:prSet phldrT="[Text]"/>
      <dgm:spPr>
        <a:solidFill>
          <a:schemeClr val="accent4">
            <a:lumMod val="40000"/>
            <a:lumOff val="60000"/>
          </a:schemeClr>
        </a:solidFill>
      </dgm:spPr>
      <dgm:t>
        <a:bodyPr/>
        <a:lstStyle/>
        <a:p>
          <a:r>
            <a:rPr lang="en-US" dirty="0"/>
            <a:t>Social, Emotional or Mental Health</a:t>
          </a:r>
        </a:p>
      </dgm:t>
    </dgm:pt>
    <dgm:pt modelId="{206E2934-B135-6045-A9E8-B39BDBC569FE}" type="parTrans" cxnId="{5E7E4880-B392-EA41-BFDB-9F24F9728108}">
      <dgm:prSet/>
      <dgm:spPr/>
      <dgm:t>
        <a:bodyPr/>
        <a:lstStyle/>
        <a:p>
          <a:endParaRPr lang="en-US"/>
        </a:p>
      </dgm:t>
    </dgm:pt>
    <dgm:pt modelId="{BCFA4CB6-8BA7-0B42-AE58-D20DCB3CFEFC}" type="sibTrans" cxnId="{5E7E4880-B392-EA41-BFDB-9F24F9728108}">
      <dgm:prSet/>
      <dgm:spPr/>
      <dgm:t>
        <a:bodyPr/>
        <a:lstStyle/>
        <a:p>
          <a:endParaRPr lang="en-US"/>
        </a:p>
      </dgm:t>
    </dgm:pt>
    <dgm:pt modelId="{6410EA74-1CE5-9747-A1BC-FF2FC018488C}">
      <dgm:prSet phldrT="[Text]"/>
      <dgm:spPr>
        <a:solidFill>
          <a:schemeClr val="accent5">
            <a:lumMod val="60000"/>
            <a:lumOff val="40000"/>
          </a:schemeClr>
        </a:solidFill>
      </dgm:spPr>
      <dgm:t>
        <a:bodyPr/>
        <a:lstStyle/>
        <a:p>
          <a:r>
            <a:rPr lang="en-US" dirty="0"/>
            <a:t>Sensory and or Physical</a:t>
          </a:r>
        </a:p>
      </dgm:t>
    </dgm:pt>
    <dgm:pt modelId="{03E88F36-6A91-634C-A22F-FE4AD55FC764}" type="parTrans" cxnId="{4E396B3A-252D-4240-9000-E64A63771A57}">
      <dgm:prSet/>
      <dgm:spPr/>
      <dgm:t>
        <a:bodyPr/>
        <a:lstStyle/>
        <a:p>
          <a:endParaRPr lang="en-US"/>
        </a:p>
      </dgm:t>
    </dgm:pt>
    <dgm:pt modelId="{071F8652-3C2C-964E-9392-17DE5887E2C5}" type="sibTrans" cxnId="{4E396B3A-252D-4240-9000-E64A63771A57}">
      <dgm:prSet/>
      <dgm:spPr/>
      <dgm:t>
        <a:bodyPr/>
        <a:lstStyle/>
        <a:p>
          <a:endParaRPr lang="en-US"/>
        </a:p>
      </dgm:t>
    </dgm:pt>
    <dgm:pt modelId="{20E1279F-C051-1343-B4C5-70166A4DEBC0}" type="pres">
      <dgm:prSet presAssocID="{14B4F104-1C87-7A45-8D5A-40929F516B3A}" presName="Name0" presStyleCnt="0">
        <dgm:presLayoutVars>
          <dgm:chMax val="1"/>
          <dgm:dir/>
          <dgm:animLvl val="ctr"/>
          <dgm:resizeHandles val="exact"/>
        </dgm:presLayoutVars>
      </dgm:prSet>
      <dgm:spPr/>
    </dgm:pt>
    <dgm:pt modelId="{141A9B17-DC11-F849-B202-7690D0068EA3}" type="pres">
      <dgm:prSet presAssocID="{1F660A0E-AB82-4D4C-B829-59493B93EB1F}" presName="centerShape" presStyleLbl="node0" presStyleIdx="0" presStyleCnt="1" custScaleX="87268"/>
      <dgm:spPr/>
    </dgm:pt>
    <dgm:pt modelId="{B2F12A59-7BE3-7A4F-B551-230AB929FBF6}" type="pres">
      <dgm:prSet presAssocID="{421755DC-9C51-EB4E-8E3B-E9B2965AD5D6}" presName="parTrans" presStyleLbl="sibTrans2D1" presStyleIdx="0" presStyleCnt="4"/>
      <dgm:spPr/>
    </dgm:pt>
    <dgm:pt modelId="{23D5A371-7B3B-E842-BEAA-F29BD738132E}" type="pres">
      <dgm:prSet presAssocID="{421755DC-9C51-EB4E-8E3B-E9B2965AD5D6}" presName="connectorText" presStyleLbl="sibTrans2D1" presStyleIdx="0" presStyleCnt="4"/>
      <dgm:spPr/>
    </dgm:pt>
    <dgm:pt modelId="{FD0D4046-31F7-6444-9D42-B40FBA2E29AD}" type="pres">
      <dgm:prSet presAssocID="{9F84AAB3-15B7-584E-938C-F83AE20606C0}" presName="node" presStyleLbl="node1" presStyleIdx="0" presStyleCnt="4" custScaleX="153135">
        <dgm:presLayoutVars>
          <dgm:bulletEnabled val="1"/>
        </dgm:presLayoutVars>
      </dgm:prSet>
      <dgm:spPr/>
    </dgm:pt>
    <dgm:pt modelId="{4126485C-D1EB-A145-AE6F-3183A8105E8F}" type="pres">
      <dgm:prSet presAssocID="{C26EB396-CFC9-9341-B619-4C1CE6F8D567}" presName="parTrans" presStyleLbl="sibTrans2D1" presStyleIdx="1" presStyleCnt="4"/>
      <dgm:spPr/>
    </dgm:pt>
    <dgm:pt modelId="{0BEE0D1F-4EE9-E747-82C5-12DD48166FE1}" type="pres">
      <dgm:prSet presAssocID="{C26EB396-CFC9-9341-B619-4C1CE6F8D567}" presName="connectorText" presStyleLbl="sibTrans2D1" presStyleIdx="1" presStyleCnt="4"/>
      <dgm:spPr/>
    </dgm:pt>
    <dgm:pt modelId="{2947DC26-C9A2-9447-867E-1B100DA4EA22}" type="pres">
      <dgm:prSet presAssocID="{9061B7C7-BE47-BF40-A6C3-7589CF3E5F37}" presName="node" presStyleLbl="node1" presStyleIdx="1" presStyleCnt="4" custScaleX="142369">
        <dgm:presLayoutVars>
          <dgm:bulletEnabled val="1"/>
        </dgm:presLayoutVars>
      </dgm:prSet>
      <dgm:spPr/>
    </dgm:pt>
    <dgm:pt modelId="{AD2BF7BA-9D74-9C40-93E3-85104F9EA358}" type="pres">
      <dgm:prSet presAssocID="{206E2934-B135-6045-A9E8-B39BDBC569FE}" presName="parTrans" presStyleLbl="sibTrans2D1" presStyleIdx="2" presStyleCnt="4"/>
      <dgm:spPr/>
    </dgm:pt>
    <dgm:pt modelId="{EA1BF375-3BA6-9C44-8A00-3F044DF83281}" type="pres">
      <dgm:prSet presAssocID="{206E2934-B135-6045-A9E8-B39BDBC569FE}" presName="connectorText" presStyleLbl="sibTrans2D1" presStyleIdx="2" presStyleCnt="4"/>
      <dgm:spPr/>
    </dgm:pt>
    <dgm:pt modelId="{102AA506-E9F3-7D4A-A4AC-D0191175D223}" type="pres">
      <dgm:prSet presAssocID="{4EBC2A87-4366-1740-8550-AB32DE883F5E}" presName="node" presStyleLbl="node1" presStyleIdx="2" presStyleCnt="4" custScaleX="168411">
        <dgm:presLayoutVars>
          <dgm:bulletEnabled val="1"/>
        </dgm:presLayoutVars>
      </dgm:prSet>
      <dgm:spPr/>
    </dgm:pt>
    <dgm:pt modelId="{25219CF7-9B22-1846-BFB2-A4E25C935E64}" type="pres">
      <dgm:prSet presAssocID="{03E88F36-6A91-634C-A22F-FE4AD55FC764}" presName="parTrans" presStyleLbl="sibTrans2D1" presStyleIdx="3" presStyleCnt="4"/>
      <dgm:spPr/>
    </dgm:pt>
    <dgm:pt modelId="{53FB568D-3A11-374F-B839-FDD4A85809E2}" type="pres">
      <dgm:prSet presAssocID="{03E88F36-6A91-634C-A22F-FE4AD55FC764}" presName="connectorText" presStyleLbl="sibTrans2D1" presStyleIdx="3" presStyleCnt="4"/>
      <dgm:spPr/>
    </dgm:pt>
    <dgm:pt modelId="{8C49A112-2165-AF4D-AD2B-89A592D58EE7}" type="pres">
      <dgm:prSet presAssocID="{6410EA74-1CE5-9747-A1BC-FF2FC018488C}" presName="node" presStyleLbl="node1" presStyleIdx="3" presStyleCnt="4" custScaleX="143845">
        <dgm:presLayoutVars>
          <dgm:bulletEnabled val="1"/>
        </dgm:presLayoutVars>
      </dgm:prSet>
      <dgm:spPr/>
    </dgm:pt>
  </dgm:ptLst>
  <dgm:cxnLst>
    <dgm:cxn modelId="{DE26E90A-BEC1-9E4F-A4CB-7EA8BE05BF53}" type="presOf" srcId="{C26EB396-CFC9-9341-B619-4C1CE6F8D567}" destId="{4126485C-D1EB-A145-AE6F-3183A8105E8F}" srcOrd="0" destOrd="0" presId="urn:microsoft.com/office/officeart/2005/8/layout/radial5"/>
    <dgm:cxn modelId="{42162C0B-5C2D-064A-BFD8-5D8AA56AABC5}" type="presOf" srcId="{206E2934-B135-6045-A9E8-B39BDBC569FE}" destId="{AD2BF7BA-9D74-9C40-93E3-85104F9EA358}" srcOrd="0" destOrd="0" presId="urn:microsoft.com/office/officeart/2005/8/layout/radial5"/>
    <dgm:cxn modelId="{19321A17-DEE9-D04A-A78B-E1F3325D0AF3}" type="presOf" srcId="{206E2934-B135-6045-A9E8-B39BDBC569FE}" destId="{EA1BF375-3BA6-9C44-8A00-3F044DF83281}" srcOrd="1" destOrd="0" presId="urn:microsoft.com/office/officeart/2005/8/layout/radial5"/>
    <dgm:cxn modelId="{2AB4661A-9A6B-564B-B270-589C2322A936}" type="presOf" srcId="{4EBC2A87-4366-1740-8550-AB32DE883F5E}" destId="{102AA506-E9F3-7D4A-A4AC-D0191175D223}" srcOrd="0" destOrd="0" presId="urn:microsoft.com/office/officeart/2005/8/layout/radial5"/>
    <dgm:cxn modelId="{FB856A20-3AFB-C241-A9F1-271EA15F0EC2}" srcId="{1F660A0E-AB82-4D4C-B829-59493B93EB1F}" destId="{9F84AAB3-15B7-584E-938C-F83AE20606C0}" srcOrd="0" destOrd="0" parTransId="{421755DC-9C51-EB4E-8E3B-E9B2965AD5D6}" sibTransId="{DE28DCB4-6FB2-5E49-AB93-C98337D59514}"/>
    <dgm:cxn modelId="{6A036223-38E6-624A-B43B-C03017BE3A9B}" type="presOf" srcId="{03E88F36-6A91-634C-A22F-FE4AD55FC764}" destId="{53FB568D-3A11-374F-B839-FDD4A85809E2}" srcOrd="1" destOrd="0" presId="urn:microsoft.com/office/officeart/2005/8/layout/radial5"/>
    <dgm:cxn modelId="{4E396B3A-252D-4240-9000-E64A63771A57}" srcId="{1F660A0E-AB82-4D4C-B829-59493B93EB1F}" destId="{6410EA74-1CE5-9747-A1BC-FF2FC018488C}" srcOrd="3" destOrd="0" parTransId="{03E88F36-6A91-634C-A22F-FE4AD55FC764}" sibTransId="{071F8652-3C2C-964E-9392-17DE5887E2C5}"/>
    <dgm:cxn modelId="{5C4C924A-A7D2-A94D-BB42-FB865EA530DF}" srcId="{1F660A0E-AB82-4D4C-B829-59493B93EB1F}" destId="{9061B7C7-BE47-BF40-A6C3-7589CF3E5F37}" srcOrd="1" destOrd="0" parTransId="{C26EB396-CFC9-9341-B619-4C1CE6F8D567}" sibTransId="{E72EC814-62AA-BA48-B31C-AE264046E899}"/>
    <dgm:cxn modelId="{E2C22574-C813-3545-93F5-921D3AE78806}" type="presOf" srcId="{421755DC-9C51-EB4E-8E3B-E9B2965AD5D6}" destId="{B2F12A59-7BE3-7A4F-B551-230AB929FBF6}" srcOrd="0" destOrd="0" presId="urn:microsoft.com/office/officeart/2005/8/layout/radial5"/>
    <dgm:cxn modelId="{1C472980-3BCE-9D48-9790-AAE2323ECB46}" type="presOf" srcId="{C26EB396-CFC9-9341-B619-4C1CE6F8D567}" destId="{0BEE0D1F-4EE9-E747-82C5-12DD48166FE1}" srcOrd="1" destOrd="0" presId="urn:microsoft.com/office/officeart/2005/8/layout/radial5"/>
    <dgm:cxn modelId="{5E7E4880-B392-EA41-BFDB-9F24F9728108}" srcId="{1F660A0E-AB82-4D4C-B829-59493B93EB1F}" destId="{4EBC2A87-4366-1740-8550-AB32DE883F5E}" srcOrd="2" destOrd="0" parTransId="{206E2934-B135-6045-A9E8-B39BDBC569FE}" sibTransId="{BCFA4CB6-8BA7-0B42-AE58-D20DCB3CFEFC}"/>
    <dgm:cxn modelId="{EABCEEA1-B41A-8D42-B1C4-D75EA8A901C9}" type="presOf" srcId="{1F660A0E-AB82-4D4C-B829-59493B93EB1F}" destId="{141A9B17-DC11-F849-B202-7690D0068EA3}" srcOrd="0" destOrd="0" presId="urn:microsoft.com/office/officeart/2005/8/layout/radial5"/>
    <dgm:cxn modelId="{C5CC90AB-59CE-8843-BA5E-76660B90BB8B}" type="presOf" srcId="{9061B7C7-BE47-BF40-A6C3-7589CF3E5F37}" destId="{2947DC26-C9A2-9447-867E-1B100DA4EA22}" srcOrd="0" destOrd="0" presId="urn:microsoft.com/office/officeart/2005/8/layout/radial5"/>
    <dgm:cxn modelId="{3BD383BA-CEDF-9546-A0F4-A41BF8DB4EDB}" type="presOf" srcId="{03E88F36-6A91-634C-A22F-FE4AD55FC764}" destId="{25219CF7-9B22-1846-BFB2-A4E25C935E64}" srcOrd="0" destOrd="0" presId="urn:microsoft.com/office/officeart/2005/8/layout/radial5"/>
    <dgm:cxn modelId="{140E56C6-7A46-9440-B964-76D42259ABE0}" type="presOf" srcId="{9F84AAB3-15B7-584E-938C-F83AE20606C0}" destId="{FD0D4046-31F7-6444-9D42-B40FBA2E29AD}" srcOrd="0" destOrd="0" presId="urn:microsoft.com/office/officeart/2005/8/layout/radial5"/>
    <dgm:cxn modelId="{BF5D31DB-5CBC-5147-BC6E-FCB30DF607C5}" srcId="{14B4F104-1C87-7A45-8D5A-40929F516B3A}" destId="{1F660A0E-AB82-4D4C-B829-59493B93EB1F}" srcOrd="0" destOrd="0" parTransId="{C1996D86-E190-6A4D-9827-FA1868ED02BF}" sibTransId="{ED11AC5F-2F5F-AA41-B812-507DB9D38A96}"/>
    <dgm:cxn modelId="{0087B9EE-5B6F-C949-B6AF-697DAF38DF91}" type="presOf" srcId="{6410EA74-1CE5-9747-A1BC-FF2FC018488C}" destId="{8C49A112-2165-AF4D-AD2B-89A592D58EE7}" srcOrd="0" destOrd="0" presId="urn:microsoft.com/office/officeart/2005/8/layout/radial5"/>
    <dgm:cxn modelId="{04C51AF8-5B59-7949-AE04-8000AA3C1623}" type="presOf" srcId="{421755DC-9C51-EB4E-8E3B-E9B2965AD5D6}" destId="{23D5A371-7B3B-E842-BEAA-F29BD738132E}" srcOrd="1" destOrd="0" presId="urn:microsoft.com/office/officeart/2005/8/layout/radial5"/>
    <dgm:cxn modelId="{CD8213FD-B091-9D4B-B52F-FBCF70AB9282}" type="presOf" srcId="{14B4F104-1C87-7A45-8D5A-40929F516B3A}" destId="{20E1279F-C051-1343-B4C5-70166A4DEBC0}" srcOrd="0" destOrd="0" presId="urn:microsoft.com/office/officeart/2005/8/layout/radial5"/>
    <dgm:cxn modelId="{625F43A6-15CE-C54D-87BC-B173F09343F2}" type="presParOf" srcId="{20E1279F-C051-1343-B4C5-70166A4DEBC0}" destId="{141A9B17-DC11-F849-B202-7690D0068EA3}" srcOrd="0" destOrd="0" presId="urn:microsoft.com/office/officeart/2005/8/layout/radial5"/>
    <dgm:cxn modelId="{8DCA280F-3533-BB4B-8B52-5B07C3B0E4F5}" type="presParOf" srcId="{20E1279F-C051-1343-B4C5-70166A4DEBC0}" destId="{B2F12A59-7BE3-7A4F-B551-230AB929FBF6}" srcOrd="1" destOrd="0" presId="urn:microsoft.com/office/officeart/2005/8/layout/radial5"/>
    <dgm:cxn modelId="{EBF5C945-92B8-4C49-B930-76396AFC5CFA}" type="presParOf" srcId="{B2F12A59-7BE3-7A4F-B551-230AB929FBF6}" destId="{23D5A371-7B3B-E842-BEAA-F29BD738132E}" srcOrd="0" destOrd="0" presId="urn:microsoft.com/office/officeart/2005/8/layout/radial5"/>
    <dgm:cxn modelId="{6041156E-63B9-964F-8723-831114E8DED3}" type="presParOf" srcId="{20E1279F-C051-1343-B4C5-70166A4DEBC0}" destId="{FD0D4046-31F7-6444-9D42-B40FBA2E29AD}" srcOrd="2" destOrd="0" presId="urn:microsoft.com/office/officeart/2005/8/layout/radial5"/>
    <dgm:cxn modelId="{F13128F4-9A77-844D-AFAD-04CABCDA8DC5}" type="presParOf" srcId="{20E1279F-C051-1343-B4C5-70166A4DEBC0}" destId="{4126485C-D1EB-A145-AE6F-3183A8105E8F}" srcOrd="3" destOrd="0" presId="urn:microsoft.com/office/officeart/2005/8/layout/radial5"/>
    <dgm:cxn modelId="{0DB0572B-CA90-9948-AD42-F111688EC79F}" type="presParOf" srcId="{4126485C-D1EB-A145-AE6F-3183A8105E8F}" destId="{0BEE0D1F-4EE9-E747-82C5-12DD48166FE1}" srcOrd="0" destOrd="0" presId="urn:microsoft.com/office/officeart/2005/8/layout/radial5"/>
    <dgm:cxn modelId="{A121AAB8-CB4D-564C-A1B0-40976F79FCCA}" type="presParOf" srcId="{20E1279F-C051-1343-B4C5-70166A4DEBC0}" destId="{2947DC26-C9A2-9447-867E-1B100DA4EA22}" srcOrd="4" destOrd="0" presId="urn:microsoft.com/office/officeart/2005/8/layout/radial5"/>
    <dgm:cxn modelId="{E7B90DFC-65A9-FA44-B6DA-0F61E8444400}" type="presParOf" srcId="{20E1279F-C051-1343-B4C5-70166A4DEBC0}" destId="{AD2BF7BA-9D74-9C40-93E3-85104F9EA358}" srcOrd="5" destOrd="0" presId="urn:microsoft.com/office/officeart/2005/8/layout/radial5"/>
    <dgm:cxn modelId="{BF4AE306-D80F-284D-90E9-06C7ACF6C039}" type="presParOf" srcId="{AD2BF7BA-9D74-9C40-93E3-85104F9EA358}" destId="{EA1BF375-3BA6-9C44-8A00-3F044DF83281}" srcOrd="0" destOrd="0" presId="urn:microsoft.com/office/officeart/2005/8/layout/radial5"/>
    <dgm:cxn modelId="{C44EAB92-4B6E-4C4A-A7E5-E1D7BF72FB40}" type="presParOf" srcId="{20E1279F-C051-1343-B4C5-70166A4DEBC0}" destId="{102AA506-E9F3-7D4A-A4AC-D0191175D223}" srcOrd="6" destOrd="0" presId="urn:microsoft.com/office/officeart/2005/8/layout/radial5"/>
    <dgm:cxn modelId="{8CFB4D9B-2067-5142-97E2-887DD509A8BA}" type="presParOf" srcId="{20E1279F-C051-1343-B4C5-70166A4DEBC0}" destId="{25219CF7-9B22-1846-BFB2-A4E25C935E64}" srcOrd="7" destOrd="0" presId="urn:microsoft.com/office/officeart/2005/8/layout/radial5"/>
    <dgm:cxn modelId="{5C27FE8A-14EB-7C4F-B733-78F2D0D3B0D4}" type="presParOf" srcId="{25219CF7-9B22-1846-BFB2-A4E25C935E64}" destId="{53FB568D-3A11-374F-B839-FDD4A85809E2}" srcOrd="0" destOrd="0" presId="urn:microsoft.com/office/officeart/2005/8/layout/radial5"/>
    <dgm:cxn modelId="{BF88C319-3B95-5149-9B3C-6C41964E4AC1}" type="presParOf" srcId="{20E1279F-C051-1343-B4C5-70166A4DEBC0}" destId="{8C49A112-2165-AF4D-AD2B-89A592D58EE7}"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A9B17-DC11-F849-B202-7690D0068EA3}">
      <dsp:nvSpPr>
        <dsp:cNvPr id="0" name=""/>
        <dsp:cNvSpPr/>
      </dsp:nvSpPr>
      <dsp:spPr>
        <a:xfrm>
          <a:off x="3716071" y="2213488"/>
          <a:ext cx="1375561" cy="15762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Areas of Need</a:t>
          </a:r>
        </a:p>
      </dsp:txBody>
      <dsp:txXfrm>
        <a:off x="3917517" y="2444324"/>
        <a:ext cx="972669" cy="1114577"/>
      </dsp:txXfrm>
    </dsp:sp>
    <dsp:sp modelId="{B2F12A59-7BE3-7A4F-B551-230AB929FBF6}">
      <dsp:nvSpPr>
        <dsp:cNvPr id="0" name=""/>
        <dsp:cNvSpPr/>
      </dsp:nvSpPr>
      <dsp:spPr>
        <a:xfrm rot="16200000">
          <a:off x="4236122" y="1638550"/>
          <a:ext cx="335458" cy="535924"/>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286441" y="1796054"/>
        <a:ext cx="234821" cy="321554"/>
      </dsp:txXfrm>
    </dsp:sp>
    <dsp:sp modelId="{FD0D4046-31F7-6444-9D42-B40FBA2E29AD}">
      <dsp:nvSpPr>
        <dsp:cNvPr id="0" name=""/>
        <dsp:cNvSpPr/>
      </dsp:nvSpPr>
      <dsp:spPr>
        <a:xfrm>
          <a:off x="3196957" y="4298"/>
          <a:ext cx="2413788" cy="1576249"/>
        </a:xfrm>
        <a:prstGeom prst="ellipse">
          <a:avLst/>
        </a:prstGeom>
        <a:solidFill>
          <a:schemeClr val="accent6">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Communication and Interaction</a:t>
          </a:r>
        </a:p>
      </dsp:txBody>
      <dsp:txXfrm>
        <a:off x="3550448" y="235134"/>
        <a:ext cx="1706806" cy="1114577"/>
      </dsp:txXfrm>
    </dsp:sp>
    <dsp:sp modelId="{4126485C-D1EB-A145-AE6F-3183A8105E8F}">
      <dsp:nvSpPr>
        <dsp:cNvPr id="0" name=""/>
        <dsp:cNvSpPr/>
      </dsp:nvSpPr>
      <dsp:spPr>
        <a:xfrm>
          <a:off x="5179492" y="2733651"/>
          <a:ext cx="211663" cy="535924"/>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179492" y="2840836"/>
        <a:ext cx="148164" cy="321554"/>
      </dsp:txXfrm>
    </dsp:sp>
    <dsp:sp modelId="{2947DC26-C9A2-9447-867E-1B100DA4EA22}">
      <dsp:nvSpPr>
        <dsp:cNvPr id="0" name=""/>
        <dsp:cNvSpPr/>
      </dsp:nvSpPr>
      <dsp:spPr>
        <a:xfrm>
          <a:off x="5490997" y="2213488"/>
          <a:ext cx="2244090" cy="1576249"/>
        </a:xfrm>
        <a:prstGeom prst="ellipse">
          <a:avLst/>
        </a:prstGeom>
        <a:solidFill>
          <a:schemeClr val="accent3">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Cognition and Learning</a:t>
          </a:r>
        </a:p>
      </dsp:txBody>
      <dsp:txXfrm>
        <a:off x="5819636" y="2444324"/>
        <a:ext cx="1586812" cy="1114577"/>
      </dsp:txXfrm>
    </dsp:sp>
    <dsp:sp modelId="{AD2BF7BA-9D74-9C40-93E3-85104F9EA358}">
      <dsp:nvSpPr>
        <dsp:cNvPr id="0" name=""/>
        <dsp:cNvSpPr/>
      </dsp:nvSpPr>
      <dsp:spPr>
        <a:xfrm rot="5400000">
          <a:off x="4236122" y="3828752"/>
          <a:ext cx="335458" cy="535924"/>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286441" y="3885619"/>
        <a:ext cx="234821" cy="321554"/>
      </dsp:txXfrm>
    </dsp:sp>
    <dsp:sp modelId="{102AA506-E9F3-7D4A-A4AC-D0191175D223}">
      <dsp:nvSpPr>
        <dsp:cNvPr id="0" name=""/>
        <dsp:cNvSpPr/>
      </dsp:nvSpPr>
      <dsp:spPr>
        <a:xfrm>
          <a:off x="3076563" y="4422679"/>
          <a:ext cx="2654576" cy="1576249"/>
        </a:xfrm>
        <a:prstGeom prst="ellipse">
          <a:avLst/>
        </a:prstGeom>
        <a:solidFill>
          <a:schemeClr val="accent4">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Social, Emotional or Mental Health</a:t>
          </a:r>
        </a:p>
      </dsp:txBody>
      <dsp:txXfrm>
        <a:off x="3465317" y="4653515"/>
        <a:ext cx="1877068" cy="1114577"/>
      </dsp:txXfrm>
    </dsp:sp>
    <dsp:sp modelId="{25219CF7-9B22-1846-BFB2-A4E25C935E64}">
      <dsp:nvSpPr>
        <dsp:cNvPr id="0" name=""/>
        <dsp:cNvSpPr/>
      </dsp:nvSpPr>
      <dsp:spPr>
        <a:xfrm rot="10800000">
          <a:off x="3425272" y="2733651"/>
          <a:ext cx="205498" cy="535924"/>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3486921" y="2840836"/>
        <a:ext cx="143849" cy="321554"/>
      </dsp:txXfrm>
    </dsp:sp>
    <dsp:sp modelId="{8C49A112-2165-AF4D-AD2B-89A592D58EE7}">
      <dsp:nvSpPr>
        <dsp:cNvPr id="0" name=""/>
        <dsp:cNvSpPr/>
      </dsp:nvSpPr>
      <dsp:spPr>
        <a:xfrm>
          <a:off x="1060983" y="2213488"/>
          <a:ext cx="2267355" cy="1576249"/>
        </a:xfrm>
        <a:prstGeom prst="ellipse">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Sensory and or Physical</a:t>
          </a:r>
        </a:p>
      </dsp:txBody>
      <dsp:txXfrm>
        <a:off x="1393029" y="2444324"/>
        <a:ext cx="1603263" cy="111457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E592D67B-CD4D-BA49-AA47-A4417D916D0B}"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384123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592D67B-CD4D-BA49-AA47-A4417D916D0B}"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3121273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592D67B-CD4D-BA49-AA47-A4417D916D0B}"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288030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592D67B-CD4D-BA49-AA47-A4417D916D0B}"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262810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592D67B-CD4D-BA49-AA47-A4417D916D0B}"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2413207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E592D67B-CD4D-BA49-AA47-A4417D916D0B}" type="datetimeFigureOut">
              <a:rPr lang="en-US" smtClean="0"/>
              <a:t>8/9/18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265285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E592D67B-CD4D-BA49-AA47-A4417D916D0B}" type="datetimeFigureOut">
              <a:rPr lang="en-US" smtClean="0"/>
              <a:t>8/9/18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340757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E592D67B-CD4D-BA49-AA47-A4417D916D0B}" type="datetimeFigureOut">
              <a:rPr lang="en-US" smtClean="0"/>
              <a:t>8/9/18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392496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2D67B-CD4D-BA49-AA47-A4417D916D0B}" type="datetimeFigureOut">
              <a:rPr lang="en-US" smtClean="0"/>
              <a:t>8/9/18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362476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592D67B-CD4D-BA49-AA47-A4417D916D0B}" type="datetimeFigureOut">
              <a:rPr lang="en-US" smtClean="0"/>
              <a:t>8/9/18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231885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592D67B-CD4D-BA49-AA47-A4417D916D0B}" type="datetimeFigureOut">
              <a:rPr lang="en-US" smtClean="0"/>
              <a:t>8/9/18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A740A-1A5E-004B-BD99-7B9F65FC8F73}" type="slidenum">
              <a:rPr lang="en-US" smtClean="0"/>
              <a:t>‹#›</a:t>
            </a:fld>
            <a:endParaRPr lang="en-US"/>
          </a:p>
        </p:txBody>
      </p:sp>
    </p:spTree>
    <p:extLst>
      <p:ext uri="{BB962C8B-B14F-4D97-AF65-F5344CB8AC3E}">
        <p14:creationId xmlns:p14="http://schemas.microsoft.com/office/powerpoint/2010/main" val="97889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2D67B-CD4D-BA49-AA47-A4417D916D0B}" type="datetimeFigureOut">
              <a:rPr lang="en-US" smtClean="0"/>
              <a:t>8/9/18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A740A-1A5E-004B-BD99-7B9F65FC8F73}" type="slidenum">
              <a:rPr lang="en-US" smtClean="0"/>
              <a:t>‹#›</a:t>
            </a:fld>
            <a:endParaRPr lang="en-US"/>
          </a:p>
        </p:txBody>
      </p:sp>
    </p:spTree>
    <p:extLst>
      <p:ext uri="{BB962C8B-B14F-4D97-AF65-F5344CB8AC3E}">
        <p14:creationId xmlns:p14="http://schemas.microsoft.com/office/powerpoint/2010/main" val="254057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tjosephsworcester.co.uk"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office@st-josephs-pri.worcs.sch.uk"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mailto:LDean@st-josephs-pri.worcs.sch.uk" TargetMode="External"/><Relationship Id="rId4" Type="http://schemas.openxmlformats.org/officeDocument/2006/relationships/hyperlink" Target="mailto:jmcdonagh@st-josephs-pri.worcs.sch.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62000" y="1149350"/>
            <a:ext cx="7620000" cy="2273300"/>
          </a:xfrm>
          <a:prstGeom prst="rect">
            <a:avLst/>
          </a:prstGeom>
        </p:spPr>
      </p:pic>
      <p:sp>
        <p:nvSpPr>
          <p:cNvPr id="4" name="TextBox 3"/>
          <p:cNvSpPr txBox="1"/>
          <p:nvPr/>
        </p:nvSpPr>
        <p:spPr>
          <a:xfrm>
            <a:off x="1511300" y="4114800"/>
            <a:ext cx="5956300" cy="1569660"/>
          </a:xfrm>
          <a:prstGeom prst="rect">
            <a:avLst/>
          </a:prstGeom>
          <a:noFill/>
        </p:spPr>
        <p:txBody>
          <a:bodyPr wrap="square" rtlCol="0">
            <a:spAutoFit/>
          </a:bodyPr>
          <a:lstStyle/>
          <a:p>
            <a:pPr algn="ctr"/>
            <a:r>
              <a:rPr lang="en-US" sz="3200" dirty="0"/>
              <a:t>SEND Information Report Overview </a:t>
            </a:r>
          </a:p>
          <a:p>
            <a:pPr algn="ctr"/>
            <a:r>
              <a:rPr lang="en-US" sz="3200" dirty="0"/>
              <a:t>2018-2019</a:t>
            </a:r>
          </a:p>
        </p:txBody>
      </p:sp>
    </p:spTree>
    <p:extLst>
      <p:ext uri="{BB962C8B-B14F-4D97-AF65-F5344CB8AC3E}">
        <p14:creationId xmlns:p14="http://schemas.microsoft.com/office/powerpoint/2010/main" val="78921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400" y="524933"/>
            <a:ext cx="8144933" cy="1846659"/>
          </a:xfrm>
          <a:prstGeom prst="rect">
            <a:avLst/>
          </a:prstGeom>
          <a:noFill/>
        </p:spPr>
        <p:txBody>
          <a:bodyPr wrap="square" rtlCol="0">
            <a:spAutoFit/>
          </a:bodyPr>
          <a:lstStyle/>
          <a:p>
            <a:r>
              <a:rPr lang="en-GB" sz="3200" dirty="0"/>
              <a:t>Parents/Carers  of children on our SEND register are offered an additional 10 minutes consultation each term by the class teacher.</a:t>
            </a:r>
          </a:p>
          <a:p>
            <a:endParaRPr lang="en-US" dirty="0"/>
          </a:p>
        </p:txBody>
      </p:sp>
      <p:pic>
        <p:nvPicPr>
          <p:cNvPr id="3" name="Picture 2" descr="images.jpg"/>
          <p:cNvPicPr>
            <a:picLocks noChangeAspect="1"/>
          </p:cNvPicPr>
          <p:nvPr/>
        </p:nvPicPr>
        <p:blipFill>
          <a:blip r:embed="rId2">
            <a:clrChange>
              <a:clrFrom>
                <a:srgbClr val="FDFFFF"/>
              </a:clrFrom>
              <a:clrTo>
                <a:srgbClr val="FDFFFF">
                  <a:alpha val="0"/>
                </a:srgbClr>
              </a:clrTo>
            </a:clrChange>
            <a:extLst>
              <a:ext uri="{28A0092B-C50C-407E-A947-70E740481C1C}">
                <a14:useLocalDpi xmlns:a14="http://schemas.microsoft.com/office/drawing/2010/main" val="0"/>
              </a:ext>
            </a:extLst>
          </a:blip>
          <a:stretch>
            <a:fillRect/>
          </a:stretch>
        </p:blipFill>
        <p:spPr>
          <a:xfrm>
            <a:off x="1845733" y="2912533"/>
            <a:ext cx="5401734" cy="3357034"/>
          </a:xfrm>
          <a:prstGeom prst="rect">
            <a:avLst/>
          </a:prstGeom>
        </p:spPr>
      </p:pic>
      <p:pic>
        <p:nvPicPr>
          <p:cNvPr id="4" name="Picture 3"/>
          <p:cNvPicPr>
            <a:picLocks noChangeAspect="1"/>
          </p:cNvPicPr>
          <p:nvPr/>
        </p:nvPicPr>
        <p:blipFill>
          <a:blip r:embed="rId3"/>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18803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254" y="574037"/>
            <a:ext cx="8141530" cy="461665"/>
          </a:xfrm>
          <a:prstGeom prst="rect">
            <a:avLst/>
          </a:prstGeom>
          <a:noFill/>
        </p:spPr>
        <p:txBody>
          <a:bodyPr wrap="square" rtlCol="0">
            <a:spAutoFit/>
          </a:bodyPr>
          <a:lstStyle/>
          <a:p>
            <a:pPr algn="ctr"/>
            <a:r>
              <a:rPr lang="en-US" sz="2400" b="1" dirty="0">
                <a:latin typeface="Arial"/>
                <a:cs typeface="Arial"/>
              </a:rPr>
              <a:t>Termly ‘Drop in Sessions’</a:t>
            </a:r>
          </a:p>
        </p:txBody>
      </p:sp>
      <p:sp>
        <p:nvSpPr>
          <p:cNvPr id="3" name="TextBox 2"/>
          <p:cNvSpPr txBox="1"/>
          <p:nvPr/>
        </p:nvSpPr>
        <p:spPr>
          <a:xfrm>
            <a:off x="713254" y="1169085"/>
            <a:ext cx="7950170" cy="5170646"/>
          </a:xfrm>
          <a:prstGeom prst="rect">
            <a:avLst/>
          </a:prstGeom>
          <a:noFill/>
        </p:spPr>
        <p:txBody>
          <a:bodyPr wrap="square" rtlCol="0">
            <a:spAutoFit/>
          </a:bodyPr>
          <a:lstStyle/>
          <a:p>
            <a:r>
              <a:rPr lang="en-GB" sz="2400" dirty="0"/>
              <a:t>At St Joseph’s, we also have half termly ‘Drop in Sessions’ where parents can meet professionals working at our school in a friendly, casual environment. Professional who attend these meeting are:</a:t>
            </a:r>
          </a:p>
          <a:p>
            <a:pPr lvl="0"/>
            <a:r>
              <a:rPr lang="en-GB" sz="2400" b="1" dirty="0"/>
              <a:t>School Nurse</a:t>
            </a:r>
          </a:p>
          <a:p>
            <a:pPr lvl="0"/>
            <a:r>
              <a:rPr lang="en-GB" sz="2400" b="1" dirty="0"/>
              <a:t>School’s allocated Speech and Language therapist</a:t>
            </a:r>
          </a:p>
          <a:p>
            <a:pPr lvl="0"/>
            <a:r>
              <a:rPr lang="en-GB" sz="2400" b="1" dirty="0"/>
              <a:t>Family Support Worker</a:t>
            </a:r>
          </a:p>
          <a:p>
            <a:pPr lvl="0"/>
            <a:r>
              <a:rPr lang="en-GB" sz="2400" b="1" dirty="0"/>
              <a:t>Educational Psychologist</a:t>
            </a:r>
          </a:p>
          <a:p>
            <a:pPr lvl="0"/>
            <a:r>
              <a:rPr lang="en-GB" sz="2400" b="1" dirty="0"/>
              <a:t>Police Community Worker </a:t>
            </a:r>
          </a:p>
          <a:p>
            <a:pPr lvl="0"/>
            <a:r>
              <a:rPr lang="en-GB" sz="2400" b="1" dirty="0"/>
              <a:t>School Governors</a:t>
            </a:r>
          </a:p>
          <a:p>
            <a:pPr lvl="0"/>
            <a:r>
              <a:rPr lang="en-GB" sz="2400" b="1" dirty="0"/>
              <a:t>Parent Engagement Advisor</a:t>
            </a:r>
          </a:p>
          <a:p>
            <a:pPr lvl="0"/>
            <a:r>
              <a:rPr lang="en-GB" sz="2400" b="1" dirty="0"/>
              <a:t>SENDCo- Mrs McDonagh</a:t>
            </a:r>
          </a:p>
          <a:p>
            <a:pPr lvl="0"/>
            <a:r>
              <a:rPr lang="en-GB" sz="2400" b="1" dirty="0"/>
              <a:t>Housing Association representative </a:t>
            </a:r>
          </a:p>
          <a:p>
            <a:endParaRPr lang="en-US" dirty="0"/>
          </a:p>
        </p:txBody>
      </p:sp>
      <p:pic>
        <p:nvPicPr>
          <p:cNvPr id="4" name="Picture 3"/>
          <p:cNvPicPr>
            <a:picLocks noChangeAspect="1"/>
          </p:cNvPicPr>
          <p:nvPr/>
        </p:nvPicPr>
        <p:blipFill>
          <a:blip r:embed="rId2"/>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304644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1361" y="224767"/>
            <a:ext cx="6471473" cy="523220"/>
          </a:xfrm>
          <a:prstGeom prst="rect">
            <a:avLst/>
          </a:prstGeom>
          <a:noFill/>
        </p:spPr>
        <p:txBody>
          <a:bodyPr wrap="square" rtlCol="0">
            <a:spAutoFit/>
          </a:bodyPr>
          <a:lstStyle/>
          <a:p>
            <a:pPr algn="ctr"/>
            <a:r>
              <a:rPr lang="en-US" sz="2800" b="1" dirty="0"/>
              <a:t>The Willow Room</a:t>
            </a:r>
          </a:p>
        </p:txBody>
      </p:sp>
      <p:pic>
        <p:nvPicPr>
          <p:cNvPr id="3" name="Picture 2" descr="download.jpg"/>
          <p:cNvPicPr>
            <a:picLocks noChangeAspect="1"/>
          </p:cNvPicPr>
          <p:nvPr/>
        </p:nvPicPr>
        <p:blipFill>
          <a:blip r:embed="rId2">
            <a:clrChange>
              <a:clrFrom>
                <a:srgbClr val="FDFFFF"/>
              </a:clrFrom>
              <a:clrTo>
                <a:srgbClr val="FDFFFF">
                  <a:alpha val="0"/>
                </a:srgbClr>
              </a:clrTo>
            </a:clrChange>
            <a:extLst>
              <a:ext uri="{28A0092B-C50C-407E-A947-70E740481C1C}">
                <a14:useLocalDpi xmlns:a14="http://schemas.microsoft.com/office/drawing/2010/main" val="0"/>
              </a:ext>
            </a:extLst>
          </a:blip>
          <a:stretch>
            <a:fillRect/>
          </a:stretch>
        </p:blipFill>
        <p:spPr>
          <a:xfrm>
            <a:off x="2946550" y="747987"/>
            <a:ext cx="3350957" cy="3926820"/>
          </a:xfrm>
          <a:prstGeom prst="rect">
            <a:avLst/>
          </a:prstGeom>
        </p:spPr>
      </p:pic>
      <p:sp>
        <p:nvSpPr>
          <p:cNvPr id="4" name="TextBox 3"/>
          <p:cNvSpPr txBox="1"/>
          <p:nvPr/>
        </p:nvSpPr>
        <p:spPr>
          <a:xfrm>
            <a:off x="765442" y="4685478"/>
            <a:ext cx="8071945" cy="1200329"/>
          </a:xfrm>
          <a:prstGeom prst="rect">
            <a:avLst/>
          </a:prstGeom>
          <a:noFill/>
        </p:spPr>
        <p:txBody>
          <a:bodyPr wrap="square" rtlCol="0">
            <a:spAutoFit/>
          </a:bodyPr>
          <a:lstStyle/>
          <a:p>
            <a:r>
              <a:rPr lang="en-GB" b="1" dirty="0"/>
              <a:t>Based in The Willow Room, Mrs Eaborn (School’s Family Support Worker) and</a:t>
            </a:r>
          </a:p>
          <a:p>
            <a:r>
              <a:rPr lang="en-GB" b="1" dirty="0"/>
              <a:t>Mrs Barker (School’s Nurture Teacher) support our pupils and parents in improving their Emotional and Social Development. (</a:t>
            </a:r>
            <a:r>
              <a:rPr lang="en-GB" dirty="0"/>
              <a:t> pastoral support for listening to the views of children and young people, support and advice for parents)</a:t>
            </a:r>
            <a:endParaRPr lang="en-US" dirty="0"/>
          </a:p>
        </p:txBody>
      </p:sp>
      <p:pic>
        <p:nvPicPr>
          <p:cNvPr id="5" name="Picture 4"/>
          <p:cNvPicPr>
            <a:picLocks noChangeAspect="1"/>
          </p:cNvPicPr>
          <p:nvPr/>
        </p:nvPicPr>
        <p:blipFill>
          <a:blip r:embed="rId3"/>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487711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8-01-22 at 13.43.1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397438">
            <a:off x="1453630" y="1415671"/>
            <a:ext cx="2572130" cy="2763029"/>
          </a:xfrm>
          <a:prstGeom prst="rect">
            <a:avLst/>
          </a:prstGeom>
        </p:spPr>
      </p:pic>
      <p:pic>
        <p:nvPicPr>
          <p:cNvPr id="5" name="Picture 4" descr="Screen Shot 2018-01-22 at 13.43.5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317132">
            <a:off x="5954519" y="1926211"/>
            <a:ext cx="2513325" cy="4758594"/>
          </a:xfrm>
          <a:prstGeom prst="rect">
            <a:avLst/>
          </a:prstGeom>
        </p:spPr>
      </p:pic>
      <p:pic>
        <p:nvPicPr>
          <p:cNvPr id="4" name="Picture 3" descr="Screen Shot 2018-01-22 at 13.43.2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167" y="2925677"/>
            <a:ext cx="4187052" cy="3005223"/>
          </a:xfrm>
          <a:prstGeom prst="rect">
            <a:avLst/>
          </a:prstGeom>
        </p:spPr>
      </p:pic>
      <p:sp>
        <p:nvSpPr>
          <p:cNvPr id="2" name="TextBox 1"/>
          <p:cNvSpPr txBox="1"/>
          <p:nvPr/>
        </p:nvSpPr>
        <p:spPr>
          <a:xfrm>
            <a:off x="230346" y="258359"/>
            <a:ext cx="8382000" cy="1600438"/>
          </a:xfrm>
          <a:prstGeom prst="rect">
            <a:avLst/>
          </a:prstGeom>
          <a:noFill/>
        </p:spPr>
        <p:txBody>
          <a:bodyPr wrap="square" rtlCol="0">
            <a:spAutoFit/>
          </a:bodyPr>
          <a:lstStyle/>
          <a:p>
            <a:r>
              <a:rPr lang="en-GB" sz="2000" dirty="0"/>
              <a:t>All our pupils on the SEND register have a pupil passport which follows them throughout their school life. Each term, a child will speak to their class teacher and are asked about how they feel about their learning and what staff can do to support them further.</a:t>
            </a:r>
          </a:p>
          <a:p>
            <a:endParaRPr lang="en-US" dirty="0"/>
          </a:p>
        </p:txBody>
      </p:sp>
      <p:pic>
        <p:nvPicPr>
          <p:cNvPr id="3" name="Picture 2" descr="Screen Shot 2018-01-22 at 13.43.05.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258627">
            <a:off x="3645724" y="1532281"/>
            <a:ext cx="3208168" cy="5041736"/>
          </a:xfrm>
          <a:prstGeom prst="rect">
            <a:avLst/>
          </a:prstGeom>
        </p:spPr>
      </p:pic>
      <p:pic>
        <p:nvPicPr>
          <p:cNvPr id="7" name="Picture 6"/>
          <p:cNvPicPr>
            <a:picLocks noChangeAspect="1"/>
          </p:cNvPicPr>
          <p:nvPr/>
        </p:nvPicPr>
        <p:blipFill>
          <a:blip r:embed="rId6"/>
          <a:stretch>
            <a:fillRect/>
          </a:stretch>
        </p:blipFill>
        <p:spPr>
          <a:xfrm>
            <a:off x="261377" y="6027984"/>
            <a:ext cx="2997200" cy="692640"/>
          </a:xfrm>
          <a:prstGeom prst="rect">
            <a:avLst/>
          </a:prstGeom>
        </p:spPr>
      </p:pic>
    </p:spTree>
    <p:extLst>
      <p:ext uri="{BB962C8B-B14F-4D97-AF65-F5344CB8AC3E}">
        <p14:creationId xmlns:p14="http://schemas.microsoft.com/office/powerpoint/2010/main" val="1081749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700" y="152400"/>
            <a:ext cx="8521700" cy="5078314"/>
          </a:xfrm>
          <a:prstGeom prst="rect">
            <a:avLst/>
          </a:prstGeom>
          <a:noFill/>
        </p:spPr>
        <p:txBody>
          <a:bodyPr wrap="square" rtlCol="0">
            <a:spAutoFit/>
          </a:bodyPr>
          <a:lstStyle/>
          <a:p>
            <a:r>
              <a:rPr lang="en-GB" b="1" dirty="0"/>
              <a:t>Teachers’ responsibilities:</a:t>
            </a:r>
            <a:endParaRPr lang="en-GB" sz="1600" b="1" u="sng" dirty="0"/>
          </a:p>
          <a:p>
            <a:r>
              <a:rPr lang="en-GB" dirty="0"/>
              <a:t> </a:t>
            </a:r>
          </a:p>
          <a:p>
            <a:r>
              <a:rPr lang="en-GB" dirty="0"/>
              <a:t>It is the responsibility of all our teachers to deliver </a:t>
            </a:r>
            <a:r>
              <a:rPr lang="en-GB" b="1" dirty="0"/>
              <a:t>Quality First teaching</a:t>
            </a:r>
            <a:r>
              <a:rPr lang="en-GB" dirty="0"/>
              <a:t> allowing access to a broad and balanced curriculum. Teachers will differentiate to enable pupils of different abilities and learning style to fulfil their potential.</a:t>
            </a:r>
            <a:endParaRPr lang="en-GB" sz="1600" dirty="0"/>
          </a:p>
          <a:p>
            <a:r>
              <a:rPr lang="en-GB" dirty="0"/>
              <a:t> </a:t>
            </a:r>
            <a:endParaRPr lang="en-GB" sz="1600" dirty="0"/>
          </a:p>
          <a:p>
            <a:r>
              <a:rPr lang="en-GB" dirty="0"/>
              <a:t> </a:t>
            </a:r>
            <a:endParaRPr lang="en-GB" sz="1600" dirty="0"/>
          </a:p>
          <a:p>
            <a:pPr algn="ctr"/>
            <a:r>
              <a:rPr lang="en-GB" dirty="0"/>
              <a:t>There are three principles that are essential to developing our  inclusive curriculum: </a:t>
            </a:r>
          </a:p>
          <a:p>
            <a:r>
              <a:rPr lang="en-GB" i="1" dirty="0"/>
              <a:t> </a:t>
            </a:r>
            <a:endParaRPr lang="en-GB" dirty="0"/>
          </a:p>
          <a:p>
            <a:pPr lvl="0" algn="ctr"/>
            <a:r>
              <a:rPr lang="en-GB" dirty="0"/>
              <a:t>  Having high expectations when planning for suitable differentiated learning  experiences, regardless of prior attainment.</a:t>
            </a:r>
          </a:p>
          <a:p>
            <a:pPr algn="ctr"/>
            <a:r>
              <a:rPr lang="en-GB" i="1" dirty="0"/>
              <a:t> </a:t>
            </a:r>
            <a:endParaRPr lang="en-GB" dirty="0"/>
          </a:p>
          <a:p>
            <a:pPr lvl="2" algn="ctr"/>
            <a:r>
              <a:rPr lang="en-GB" dirty="0"/>
              <a:t>  Responding to pupils’ diverse needs by addressing potential areas of difficulty and to remove barriers to pupil achievement.</a:t>
            </a:r>
          </a:p>
          <a:p>
            <a:pPr algn="ctr"/>
            <a:r>
              <a:rPr lang="en-GB" i="1" dirty="0"/>
              <a:t> </a:t>
            </a:r>
            <a:endParaRPr lang="en-GB" dirty="0"/>
          </a:p>
          <a:p>
            <a:pPr lvl="2" algn="ctr"/>
            <a:r>
              <a:rPr lang="en-GB" dirty="0"/>
              <a:t>  Overcoming potential barriers to learning and assessment for individuals and groups of pupils. </a:t>
            </a:r>
          </a:p>
          <a:p>
            <a:endParaRPr lang="en-US" dirty="0"/>
          </a:p>
        </p:txBody>
      </p:sp>
      <p:pic>
        <p:nvPicPr>
          <p:cNvPr id="4" name="Picture 3" descr="images.jpg"/>
          <p:cNvPicPr>
            <a:picLocks noChangeAspect="1"/>
          </p:cNvPicPr>
          <p:nvPr/>
        </p:nvPicPr>
        <p:blipFill>
          <a:blip r:embed="rId2">
            <a:clrChange>
              <a:clrFrom>
                <a:srgbClr val="FFFFFF"/>
              </a:clrFrom>
              <a:clrTo>
                <a:srgbClr val="FFFFFF">
                  <a:alpha val="0"/>
                </a:srgbClr>
              </a:clrTo>
            </a:clrChange>
            <a:alphaModFix amt="85000"/>
            <a:extLst>
              <a:ext uri="{28A0092B-C50C-407E-A947-70E740481C1C}">
                <a14:useLocalDpi xmlns:a14="http://schemas.microsoft.com/office/drawing/2010/main" val="0"/>
              </a:ext>
            </a:extLst>
          </a:blip>
          <a:stretch>
            <a:fillRect/>
          </a:stretch>
        </p:blipFill>
        <p:spPr>
          <a:xfrm>
            <a:off x="6375400" y="4781550"/>
            <a:ext cx="2667000" cy="2076450"/>
          </a:xfrm>
          <a:prstGeom prst="rect">
            <a:avLst/>
          </a:prstGeom>
        </p:spPr>
      </p:pic>
      <p:pic>
        <p:nvPicPr>
          <p:cNvPr id="5" name="Picture 4"/>
          <p:cNvPicPr>
            <a:picLocks noChangeAspect="1"/>
          </p:cNvPicPr>
          <p:nvPr/>
        </p:nvPicPr>
        <p:blipFill>
          <a:blip r:embed="rId3"/>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1712186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900" y="533400"/>
            <a:ext cx="8509000" cy="4678204"/>
          </a:xfrm>
          <a:prstGeom prst="rect">
            <a:avLst/>
          </a:prstGeom>
          <a:noFill/>
        </p:spPr>
        <p:txBody>
          <a:bodyPr wrap="square" rtlCol="0">
            <a:spAutoFit/>
          </a:bodyPr>
          <a:lstStyle/>
          <a:p>
            <a:pPr algn="ctr"/>
            <a:r>
              <a:rPr lang="en-GB" sz="2000" b="1" dirty="0"/>
              <a:t>Evaluating the Effectiveness of Provision for Children with SEND</a:t>
            </a:r>
            <a:endParaRPr lang="en-GB" sz="2000" dirty="0"/>
          </a:p>
          <a:p>
            <a:pPr algn="ctr"/>
            <a:r>
              <a:rPr lang="en-GB" sz="2000" dirty="0"/>
              <a:t> </a:t>
            </a:r>
          </a:p>
          <a:p>
            <a:pPr algn="ctr"/>
            <a:r>
              <a:rPr lang="en-GB" sz="2000" dirty="0"/>
              <a:t>Mrs J McDonagh (SENDCo) provides termly reports to the Headteacher and governing body on the progress of SEND Provision. This report includes</a:t>
            </a:r>
            <a:r>
              <a:rPr lang="en-GB" sz="2000" b="1" dirty="0"/>
              <a:t>:</a:t>
            </a:r>
            <a:endParaRPr lang="en-GB" sz="2000" dirty="0"/>
          </a:p>
          <a:p>
            <a:pPr algn="ctr"/>
            <a:r>
              <a:rPr lang="en-GB" sz="2000" b="1" dirty="0"/>
              <a:t> </a:t>
            </a:r>
            <a:endParaRPr lang="en-GB" sz="2000" dirty="0"/>
          </a:p>
          <a:p>
            <a:pPr lvl="0" algn="ctr"/>
            <a:r>
              <a:rPr lang="en-GB" sz="2000" dirty="0"/>
              <a:t>Progress and Attainment of Pupils.</a:t>
            </a:r>
          </a:p>
          <a:p>
            <a:pPr lvl="0" algn="ctr"/>
            <a:r>
              <a:rPr lang="en-GB" sz="2000" dirty="0"/>
              <a:t>Interventions: Effectiveness on progress and attainment.</a:t>
            </a:r>
          </a:p>
          <a:p>
            <a:pPr lvl="0" algn="ctr"/>
            <a:r>
              <a:rPr lang="en-GB" sz="2000" dirty="0"/>
              <a:t>Interventions: Cost effectiveness.</a:t>
            </a:r>
          </a:p>
          <a:p>
            <a:pPr lvl="0" algn="ctr"/>
            <a:r>
              <a:rPr lang="en-GB" sz="2000" dirty="0"/>
              <a:t>Overview of Provision for each area of difficulty.</a:t>
            </a:r>
          </a:p>
          <a:p>
            <a:pPr lvl="0" algn="ctr"/>
            <a:r>
              <a:rPr lang="en-GB" sz="2000" dirty="0"/>
              <a:t>Overview of Cost effectiveness of provision.</a:t>
            </a:r>
          </a:p>
          <a:p>
            <a:pPr lvl="0" algn="ctr"/>
            <a:r>
              <a:rPr lang="en-GB" sz="2000" dirty="0"/>
              <a:t>Multi agency Support.</a:t>
            </a:r>
          </a:p>
          <a:p>
            <a:pPr lvl="0" algn="ctr"/>
            <a:r>
              <a:rPr lang="en-GB" sz="2000" dirty="0"/>
              <a:t>Cost effectiveness of outside agencies employed by St Joseph’s.</a:t>
            </a:r>
          </a:p>
          <a:p>
            <a:pPr lvl="0" algn="ctr"/>
            <a:r>
              <a:rPr lang="en-GB" sz="2000" dirty="0"/>
              <a:t>Staff Training.</a:t>
            </a:r>
          </a:p>
          <a:p>
            <a:pPr lvl="0" algn="ctr"/>
            <a:r>
              <a:rPr lang="en-GB" sz="2000" dirty="0"/>
              <a:t>Priorities for the following term.</a:t>
            </a:r>
          </a:p>
          <a:p>
            <a:endParaRPr lang="en-US" dirty="0"/>
          </a:p>
        </p:txBody>
      </p:sp>
      <p:pic>
        <p:nvPicPr>
          <p:cNvPr id="3" name="Picture 2" descr="download.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55990" y="3860800"/>
            <a:ext cx="4097610" cy="3478904"/>
          </a:xfrm>
          <a:prstGeom prst="rect">
            <a:avLst/>
          </a:prstGeom>
        </p:spPr>
      </p:pic>
      <p:pic>
        <p:nvPicPr>
          <p:cNvPr id="4" name="Picture 3"/>
          <p:cNvPicPr>
            <a:picLocks noChangeAspect="1"/>
          </p:cNvPicPr>
          <p:nvPr/>
        </p:nvPicPr>
        <p:blipFill>
          <a:blip r:embed="rId3"/>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1573042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569710"/>
            <a:ext cx="8229600" cy="4801315"/>
          </a:xfrm>
          <a:prstGeom prst="rect">
            <a:avLst/>
          </a:prstGeom>
          <a:noFill/>
        </p:spPr>
        <p:txBody>
          <a:bodyPr wrap="square" rtlCol="0">
            <a:spAutoFit/>
          </a:bodyPr>
          <a:lstStyle/>
          <a:p>
            <a:pPr lvl="0"/>
            <a:r>
              <a:rPr lang="en-GB" b="1" dirty="0"/>
              <a:t>During the movement of educational phases and year groups while at St Joseph’s, each child will be given a transition passport during the summer term to help with transition.</a:t>
            </a:r>
          </a:p>
          <a:p>
            <a:pPr lvl="0"/>
            <a:endParaRPr lang="en-GB" b="1" dirty="0"/>
          </a:p>
          <a:p>
            <a:pPr lvl="0"/>
            <a:r>
              <a:rPr lang="en-GB" b="1" dirty="0"/>
              <a:t>During the summer term, all classes experience two transition days in their next year group (Including Year Six who move to the school’s feeder school ‘Blessed Edward </a:t>
            </a:r>
            <a:r>
              <a:rPr lang="en-GB" b="1" dirty="0" err="1"/>
              <a:t>Oldcorne</a:t>
            </a:r>
            <a:r>
              <a:rPr lang="en-GB" b="1" dirty="0"/>
              <a:t> College’)</a:t>
            </a:r>
          </a:p>
          <a:p>
            <a:pPr lvl="0"/>
            <a:endParaRPr lang="en-GB" b="1" dirty="0"/>
          </a:p>
          <a:p>
            <a:pPr lvl="0"/>
            <a:r>
              <a:rPr lang="en-GB" b="1" dirty="0"/>
              <a:t>Pupil Passports are transferred to the next year group including the school’s feeder school ‘Blessed Edward </a:t>
            </a:r>
            <a:r>
              <a:rPr lang="en-GB" b="1" dirty="0" err="1"/>
              <a:t>Oldcorne</a:t>
            </a:r>
            <a:r>
              <a:rPr lang="en-GB" b="1" dirty="0"/>
              <a:t> College’</a:t>
            </a:r>
          </a:p>
          <a:p>
            <a:pPr lvl="0"/>
            <a:endParaRPr lang="en-GB" b="1" dirty="0"/>
          </a:p>
          <a:p>
            <a:pPr lvl="0"/>
            <a:r>
              <a:rPr lang="en-GB" b="1" dirty="0"/>
              <a:t>All Year Six pupils on the SEND Register have additional transition days at the school’s feeder school ‘Blessed Edward </a:t>
            </a:r>
            <a:r>
              <a:rPr lang="en-GB" b="1" dirty="0" err="1"/>
              <a:t>Oldcorne</a:t>
            </a:r>
            <a:r>
              <a:rPr lang="en-GB" b="1" dirty="0"/>
              <a:t> College’</a:t>
            </a:r>
          </a:p>
          <a:p>
            <a:pPr lvl="0"/>
            <a:endParaRPr lang="en-GB" b="1" dirty="0"/>
          </a:p>
          <a:p>
            <a:pPr lvl="0"/>
            <a:r>
              <a:rPr lang="en-GB" b="1" dirty="0"/>
              <a:t>Mrs McDonagh will liaise with the school’s feeder school ‘Blessed Edward </a:t>
            </a:r>
            <a:r>
              <a:rPr lang="en-GB" b="1" dirty="0" err="1"/>
              <a:t>Oldcorne</a:t>
            </a:r>
            <a:r>
              <a:rPr lang="en-GB" b="1" dirty="0"/>
              <a:t> College SENDCo and discusses the needs of any Year Six Pupils on the register</a:t>
            </a:r>
            <a:r>
              <a:rPr lang="en-GB" dirty="0"/>
              <a:t>.</a:t>
            </a:r>
          </a:p>
          <a:p>
            <a:endParaRPr lang="en-US" dirty="0"/>
          </a:p>
        </p:txBody>
      </p:sp>
      <p:pic>
        <p:nvPicPr>
          <p:cNvPr id="4" name="Picture 3" descr="images.jpg"/>
          <p:cNvPicPr>
            <a:picLocks noChangeAspect="1"/>
          </p:cNvPicPr>
          <p:nvPr/>
        </p:nvPicPr>
        <p:blipFill>
          <a:blip r:embed="rId2">
            <a:clrChange>
              <a:clrFrom>
                <a:srgbClr val="FFFFFF"/>
              </a:clrFrom>
              <a:clrTo>
                <a:srgbClr val="FFFFFF">
                  <a:alpha val="0"/>
                </a:srgbClr>
              </a:clrTo>
            </a:clrChange>
            <a:alphaModFix amt="68000"/>
            <a:extLst>
              <a:ext uri="{28A0092B-C50C-407E-A947-70E740481C1C}">
                <a14:useLocalDpi xmlns:a14="http://schemas.microsoft.com/office/drawing/2010/main" val="0"/>
              </a:ext>
            </a:extLst>
          </a:blip>
          <a:stretch>
            <a:fillRect/>
          </a:stretch>
        </p:blipFill>
        <p:spPr>
          <a:xfrm>
            <a:off x="2209800" y="259090"/>
            <a:ext cx="3530600" cy="1412220"/>
          </a:xfrm>
          <a:prstGeom prst="rect">
            <a:avLst/>
          </a:prstGeom>
        </p:spPr>
      </p:pic>
      <p:pic>
        <p:nvPicPr>
          <p:cNvPr id="5" name="Picture 4"/>
          <p:cNvPicPr>
            <a:picLocks noChangeAspect="1"/>
          </p:cNvPicPr>
          <p:nvPr/>
        </p:nvPicPr>
        <p:blipFill>
          <a:blip r:embed="rId3"/>
          <a:stretch>
            <a:fillRect/>
          </a:stretch>
        </p:blipFill>
        <p:spPr>
          <a:xfrm>
            <a:off x="355600" y="6165360"/>
            <a:ext cx="2997200" cy="692640"/>
          </a:xfrm>
          <a:prstGeom prst="rect">
            <a:avLst/>
          </a:prstGeom>
        </p:spPr>
      </p:pic>
    </p:spTree>
    <p:extLst>
      <p:ext uri="{BB962C8B-B14F-4D97-AF65-F5344CB8AC3E}">
        <p14:creationId xmlns:p14="http://schemas.microsoft.com/office/powerpoint/2010/main" val="3835526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127000"/>
            <a:ext cx="8775700" cy="6155531"/>
          </a:xfrm>
          <a:prstGeom prst="rect">
            <a:avLst/>
          </a:prstGeom>
          <a:noFill/>
        </p:spPr>
        <p:txBody>
          <a:bodyPr wrap="square" rtlCol="0">
            <a:spAutoFit/>
          </a:bodyPr>
          <a:lstStyle/>
          <a:p>
            <a:pPr algn="ctr"/>
            <a:r>
              <a:rPr lang="en-US" sz="2400" b="1" dirty="0"/>
              <a:t>School, Local and National Policies</a:t>
            </a:r>
          </a:p>
          <a:p>
            <a:pPr algn="ctr"/>
            <a:r>
              <a:rPr lang="en-US" dirty="0"/>
              <a:t>All documents can found on the schools website</a:t>
            </a:r>
          </a:p>
          <a:p>
            <a:pPr algn="ctr"/>
            <a:r>
              <a:rPr lang="en-US" sz="2400" dirty="0" err="1">
                <a:hlinkClick r:id="rId2"/>
              </a:rPr>
              <a:t>www.stjosephsworcester.co.uk</a:t>
            </a:r>
            <a:endParaRPr lang="en-US" sz="2400" dirty="0"/>
          </a:p>
          <a:p>
            <a:endParaRPr lang="en-US" sz="2000" dirty="0"/>
          </a:p>
          <a:p>
            <a:r>
              <a:rPr lang="en-US" sz="2000" dirty="0"/>
              <a:t>St Joseph’s Disability and Equality Policy 2018-2019</a:t>
            </a:r>
          </a:p>
          <a:p>
            <a:endParaRPr lang="en-US" sz="2000" dirty="0"/>
          </a:p>
          <a:p>
            <a:r>
              <a:rPr lang="en-US" sz="2000" dirty="0"/>
              <a:t>St Joseph’s Accessibility Plan 2018-2019</a:t>
            </a:r>
          </a:p>
          <a:p>
            <a:endParaRPr lang="en-US" sz="2000" dirty="0"/>
          </a:p>
          <a:p>
            <a:r>
              <a:rPr lang="en-US" sz="2000" dirty="0"/>
              <a:t> St Joseph’s SEND Policy 2018-2019</a:t>
            </a:r>
          </a:p>
          <a:p>
            <a:endParaRPr lang="en-US" sz="2000" dirty="0"/>
          </a:p>
          <a:p>
            <a:r>
              <a:rPr lang="en-US" sz="2000" dirty="0"/>
              <a:t>St Joseph’s SEND Offer and Information Report 2018-2019</a:t>
            </a:r>
          </a:p>
          <a:p>
            <a:endParaRPr lang="en-US" sz="2000" dirty="0"/>
          </a:p>
          <a:p>
            <a:r>
              <a:rPr lang="en-US" sz="2000" dirty="0"/>
              <a:t> St Joseph’s Mental Health and Wellbeing Policy 2018-2019</a:t>
            </a:r>
          </a:p>
          <a:p>
            <a:endParaRPr lang="en-US" sz="2000" dirty="0"/>
          </a:p>
          <a:p>
            <a:r>
              <a:rPr lang="en-US" sz="2000" dirty="0"/>
              <a:t>Worcestershire Local Authority Offer</a:t>
            </a:r>
          </a:p>
          <a:p>
            <a:endParaRPr lang="en-US" sz="2000" dirty="0"/>
          </a:p>
          <a:p>
            <a:r>
              <a:rPr lang="en-US" sz="2000" dirty="0"/>
              <a:t>Regulation 51 and Schedule 1 of the SEN and Disability Regulations 2014</a:t>
            </a:r>
          </a:p>
          <a:p>
            <a:r>
              <a:rPr lang="en-US" sz="2000" dirty="0"/>
              <a:t>Chapter 6 Children and Families Act 2014</a:t>
            </a:r>
            <a:endParaRPr lang="en-US" sz="2800" dirty="0"/>
          </a:p>
          <a:p>
            <a:r>
              <a:rPr lang="en-US" sz="2800" dirty="0"/>
              <a:t> </a:t>
            </a:r>
          </a:p>
        </p:txBody>
      </p:sp>
      <p:pic>
        <p:nvPicPr>
          <p:cNvPr id="7" name="Picture 6"/>
          <p:cNvPicPr>
            <a:picLocks noChangeAspect="1"/>
          </p:cNvPicPr>
          <p:nvPr/>
        </p:nvPicPr>
        <p:blipFill>
          <a:blip r:embed="rId3"/>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675242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1300" y="6070600"/>
            <a:ext cx="2997200" cy="692640"/>
          </a:xfrm>
          <a:prstGeom prst="rect">
            <a:avLst/>
          </a:prstGeom>
        </p:spPr>
      </p:pic>
      <p:sp>
        <p:nvSpPr>
          <p:cNvPr id="2" name="Rectangle 1">
            <a:extLst>
              <a:ext uri="{FF2B5EF4-FFF2-40B4-BE49-F238E27FC236}">
                <a16:creationId xmlns:a16="http://schemas.microsoft.com/office/drawing/2014/main" id="{B4FEF5BB-4570-B246-A09A-D25D15BF3ACD}"/>
              </a:ext>
            </a:extLst>
          </p:cNvPr>
          <p:cNvSpPr/>
          <p:nvPr/>
        </p:nvSpPr>
        <p:spPr>
          <a:xfrm>
            <a:off x="950495" y="157630"/>
            <a:ext cx="7880684" cy="5731313"/>
          </a:xfrm>
          <a:prstGeom prst="rect">
            <a:avLst/>
          </a:prstGeom>
        </p:spPr>
        <p:txBody>
          <a:bodyPr wrap="square">
            <a:spAutoFit/>
          </a:bodyPr>
          <a:lstStyle/>
          <a:p>
            <a:pPr>
              <a:lnSpc>
                <a:spcPct val="115000"/>
              </a:lnSpc>
              <a:spcAft>
                <a:spcPts val="0"/>
              </a:spcAft>
            </a:pPr>
            <a:r>
              <a:rPr lang="en-GB" sz="1600" b="1" dirty="0">
                <a:latin typeface="Arial" panose="020B0604020202020204" pitchFamily="34" charset="0"/>
                <a:ea typeface="MS Mincho" panose="02020609040205080304" pitchFamily="49" charset="-128"/>
                <a:cs typeface="Times New Roman" panose="02020603050405020304" pitchFamily="18" charset="0"/>
              </a:rPr>
              <a:t>Contact Information:</a:t>
            </a:r>
            <a:endParaRPr lang="en-GB" sz="1600" b="1"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i="1" dirty="0">
                <a:latin typeface="Arial" panose="020B0604020202020204" pitchFamily="34" charset="0"/>
                <a:ea typeface="MS Mincho" panose="02020609040205080304" pitchFamily="49" charset="-128"/>
                <a:cs typeface="Times New Roman" panose="02020603050405020304" pitchFamily="18" charset="0"/>
              </a:rPr>
              <a:t> </a:t>
            </a:r>
            <a:r>
              <a:rPr lang="en-GB" sz="1600" b="1" dirty="0">
                <a:latin typeface="Arial" panose="020B0604020202020204" pitchFamily="34" charset="0"/>
                <a:ea typeface="MS Mincho" panose="02020609040205080304" pitchFamily="49" charset="-128"/>
                <a:cs typeface="Times New Roman" panose="02020603050405020304" pitchFamily="18" charset="0"/>
              </a:rPr>
              <a:t>Head Teacher: </a:t>
            </a:r>
            <a:r>
              <a:rPr lang="en-GB" sz="1600" dirty="0">
                <a:latin typeface="Arial" panose="020B0604020202020204" pitchFamily="34" charset="0"/>
                <a:ea typeface="MS Mincho" panose="02020609040205080304" pitchFamily="49" charset="-128"/>
                <a:cs typeface="Times New Roman" panose="02020603050405020304" pitchFamily="18" charset="0"/>
              </a:rPr>
              <a:t>Mrs  Louise Bury</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St Joseph’s Catholic Primary School.</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Telephone:01905 452772 </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Email: </a:t>
            </a:r>
            <a:r>
              <a:rPr lang="en-GB" sz="1600" u="sng" dirty="0">
                <a:solidFill>
                  <a:srgbClr val="0000FF"/>
                </a:solidFill>
                <a:latin typeface="Arial" panose="020B0604020202020204" pitchFamily="34" charset="0"/>
                <a:ea typeface="MS Mincho" panose="02020609040205080304" pitchFamily="49" charset="-128"/>
                <a:cs typeface="Times New Roman" panose="02020603050405020304" pitchFamily="18" charset="0"/>
                <a:hlinkClick r:id="rId3"/>
              </a:rPr>
              <a:t>office@st-josephs-pri.worcs.sch.uk</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i="1" dirty="0">
                <a:latin typeface="Arial" panose="020B0604020202020204" pitchFamily="34" charset="0"/>
                <a:ea typeface="MS Mincho" panose="02020609040205080304" pitchFamily="49" charset="-128"/>
                <a:cs typeface="Times New Roman" panose="02020603050405020304" pitchFamily="18" charset="0"/>
              </a:rPr>
              <a:t> </a:t>
            </a:r>
          </a:p>
          <a:p>
            <a:pPr>
              <a:lnSpc>
                <a:spcPct val="115000"/>
              </a:lnSpc>
              <a:spcAft>
                <a:spcPts val="0"/>
              </a:spcAft>
            </a:pPr>
            <a:r>
              <a:rPr lang="en-GB" sz="1600" b="1" dirty="0">
                <a:latin typeface="Arial" panose="020B0604020202020204" pitchFamily="34" charset="0"/>
                <a:ea typeface="MS Mincho" panose="02020609040205080304" pitchFamily="49" charset="-128"/>
                <a:cs typeface="Times New Roman" panose="02020603050405020304" pitchFamily="18" charset="0"/>
              </a:rPr>
              <a:t>SENDCO </a:t>
            </a:r>
            <a:r>
              <a:rPr lang="en-GB" sz="1600" dirty="0">
                <a:latin typeface="Arial" panose="020B0604020202020204" pitchFamily="34" charset="0"/>
                <a:ea typeface="MS Mincho" panose="02020609040205080304" pitchFamily="49" charset="-128"/>
                <a:cs typeface="Times New Roman" panose="02020603050405020304" pitchFamily="18" charset="0"/>
              </a:rPr>
              <a:t>: Mrs Joanne </a:t>
            </a:r>
            <a:r>
              <a:rPr lang="en-GB" sz="1600" dirty="0" err="1">
                <a:latin typeface="Arial" panose="020B0604020202020204" pitchFamily="34" charset="0"/>
                <a:ea typeface="MS Mincho" panose="02020609040205080304" pitchFamily="49" charset="-128"/>
                <a:cs typeface="Times New Roman" panose="02020603050405020304" pitchFamily="18" charset="0"/>
              </a:rPr>
              <a:t>McDonagh</a:t>
            </a:r>
            <a:r>
              <a:rPr lang="en-GB" sz="1600" dirty="0">
                <a:latin typeface="Arial" panose="020B0604020202020204" pitchFamily="34" charset="0"/>
                <a:ea typeface="MS Mincho" panose="02020609040205080304" pitchFamily="49" charset="-128"/>
                <a:cs typeface="Times New Roman" panose="02020603050405020304" pitchFamily="18" charset="0"/>
              </a:rPr>
              <a:t>  </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St Joseph’s Catholic Primary School.</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Telephone: 01905 452772 </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err="1">
                <a:latin typeface="Arial" panose="020B0604020202020204" pitchFamily="34" charset="0"/>
                <a:ea typeface="MS Mincho" panose="02020609040205080304" pitchFamily="49" charset="-128"/>
                <a:cs typeface="Times New Roman" panose="02020603050405020304" pitchFamily="18" charset="0"/>
              </a:rPr>
              <a:t>Email:</a:t>
            </a:r>
            <a:r>
              <a:rPr lang="en-GB" sz="1600" u="sng" dirty="0" err="1">
                <a:solidFill>
                  <a:srgbClr val="0000FF"/>
                </a:solidFill>
                <a:latin typeface="Arial" panose="020B0604020202020204" pitchFamily="34" charset="0"/>
                <a:ea typeface="MS Mincho" panose="02020609040205080304" pitchFamily="49" charset="-128"/>
                <a:cs typeface="Times New Roman" panose="02020603050405020304" pitchFamily="18" charset="0"/>
                <a:hlinkClick r:id="rId4"/>
              </a:rPr>
              <a:t>jmcdonagh@st-josephs-pri.worcs.sch.uk</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b="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Deputy SENDCOs</a:t>
            </a:r>
            <a:r>
              <a:rPr lang="en-GB" sz="1600"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Miss Dean and Miss </a:t>
            </a:r>
            <a:r>
              <a:rPr lang="en-GB" sz="1600" dirty="0" err="1">
                <a:solidFill>
                  <a:srgbClr val="000000"/>
                </a:solidFill>
                <a:latin typeface="Arial" panose="020B0604020202020204" pitchFamily="34" charset="0"/>
                <a:ea typeface="MS Mincho" panose="02020609040205080304" pitchFamily="49" charset="-128"/>
                <a:cs typeface="Times New Roman" panose="02020603050405020304" pitchFamily="18" charset="0"/>
              </a:rPr>
              <a:t>Hancox</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St Joseph’s Catholic Primary School.</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Telephone: 01905 452772 </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err="1">
                <a:latin typeface="Arial" panose="020B0604020202020204" pitchFamily="34" charset="0"/>
                <a:ea typeface="MS Mincho" panose="02020609040205080304" pitchFamily="49" charset="-128"/>
                <a:cs typeface="Times New Roman" panose="02020603050405020304" pitchFamily="18" charset="0"/>
              </a:rPr>
              <a:t>Email:</a:t>
            </a:r>
            <a:r>
              <a:rPr lang="en-GB" sz="1600" u="sng" dirty="0" err="1">
                <a:solidFill>
                  <a:srgbClr val="0000FF"/>
                </a:solidFill>
                <a:latin typeface="Arial" panose="020B0604020202020204" pitchFamily="34" charset="0"/>
                <a:ea typeface="MS Mincho" panose="02020609040205080304" pitchFamily="49" charset="-128"/>
                <a:cs typeface="Times New Roman" panose="02020603050405020304" pitchFamily="18" charset="0"/>
                <a:hlinkClick r:id="rId5"/>
              </a:rPr>
              <a:t>LDean@st-josephs-pri.worcs.sch.uk</a:t>
            </a:r>
            <a:r>
              <a:rPr lang="en-GB" sz="1600" u="sng" dirty="0">
                <a:solidFill>
                  <a:srgbClr val="0000FF"/>
                </a:solidFill>
                <a:latin typeface="Arial" panose="020B0604020202020204" pitchFamily="34" charset="0"/>
                <a:ea typeface="MS Mincho" panose="02020609040205080304" pitchFamily="49" charset="-128"/>
                <a:cs typeface="Times New Roman" panose="02020603050405020304" pitchFamily="18" charset="0"/>
              </a:rPr>
              <a:t> </a:t>
            </a:r>
            <a:r>
              <a:rPr lang="en-GB" sz="1600" u="sng" dirty="0" err="1">
                <a:solidFill>
                  <a:srgbClr val="0000FF"/>
                </a:solidFill>
                <a:latin typeface="Arial" panose="020B0604020202020204" pitchFamily="34" charset="0"/>
                <a:ea typeface="MS Mincho" panose="02020609040205080304" pitchFamily="49" charset="-128"/>
                <a:cs typeface="Times New Roman" panose="02020603050405020304" pitchFamily="18" charset="0"/>
              </a:rPr>
              <a:t>SHancox@st-josephs-pri.worcs.sch.uk</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i="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b="1" dirty="0">
                <a:latin typeface="Arial" panose="020B0604020202020204" pitchFamily="34" charset="0"/>
                <a:ea typeface="MS Mincho" panose="02020609040205080304" pitchFamily="49" charset="-128"/>
                <a:cs typeface="Times New Roman" panose="02020603050405020304" pitchFamily="18" charset="0"/>
              </a:rPr>
              <a:t>SEND Governor</a:t>
            </a:r>
            <a:r>
              <a:rPr lang="en-GB" sz="1600" dirty="0">
                <a:latin typeface="Arial" panose="020B0604020202020204" pitchFamily="34" charset="0"/>
                <a:ea typeface="MS Mincho" panose="02020609040205080304" pitchFamily="49" charset="-128"/>
                <a:cs typeface="Times New Roman" panose="02020603050405020304" pitchFamily="18" charset="0"/>
              </a:rPr>
              <a:t>: Mrs Claire </a:t>
            </a:r>
            <a:r>
              <a:rPr lang="en-GB" sz="1600" dirty="0" err="1">
                <a:latin typeface="Arial" panose="020B0604020202020204" pitchFamily="34" charset="0"/>
                <a:ea typeface="MS Mincho" panose="02020609040205080304" pitchFamily="49" charset="-128"/>
                <a:cs typeface="Times New Roman" panose="02020603050405020304" pitchFamily="18" charset="0"/>
              </a:rPr>
              <a:t>Mulroy</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St Joseph’s Catholic Primary School.</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Telephone:01905 452772 </a:t>
            </a:r>
            <a:endParaRPr lang="en-GB" sz="1600" dirty="0">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0"/>
              </a:spcAft>
            </a:pPr>
            <a:r>
              <a:rPr lang="en-GB" sz="1600" dirty="0">
                <a:latin typeface="Arial" panose="020B0604020202020204" pitchFamily="34" charset="0"/>
                <a:ea typeface="MS Mincho" panose="02020609040205080304" pitchFamily="49" charset="-128"/>
                <a:cs typeface="Times New Roman" panose="02020603050405020304" pitchFamily="18" charset="0"/>
              </a:rPr>
              <a:t>Email: </a:t>
            </a:r>
            <a:r>
              <a:rPr lang="en-GB" sz="1600" u="sng" dirty="0">
                <a:solidFill>
                  <a:srgbClr val="0000FF"/>
                </a:solidFill>
                <a:latin typeface="Arial" panose="020B0604020202020204" pitchFamily="34" charset="0"/>
                <a:ea typeface="MS Mincho" panose="02020609040205080304" pitchFamily="49" charset="-128"/>
                <a:cs typeface="Times New Roman" panose="02020603050405020304" pitchFamily="18" charset="0"/>
                <a:hlinkClick r:id="rId3"/>
              </a:rPr>
              <a:t>office@st-josephs-pri.worcs.sch.uk</a:t>
            </a:r>
            <a:endParaRPr lang="en-GB"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8151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pportig Our Pupils.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461615"/>
          </a:xfrm>
          <a:prstGeom prst="rect">
            <a:avLst/>
          </a:prstGeom>
        </p:spPr>
      </p:pic>
      <p:pic>
        <p:nvPicPr>
          <p:cNvPr id="3" name="Picture 2"/>
          <p:cNvPicPr>
            <a:picLocks noChangeAspect="1"/>
          </p:cNvPicPr>
          <p:nvPr/>
        </p:nvPicPr>
        <p:blipFill>
          <a:blip r:embed="rId3"/>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384583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091" y="0"/>
            <a:ext cx="8433522" cy="5632310"/>
          </a:xfrm>
          <a:prstGeom prst="rect">
            <a:avLst/>
          </a:prstGeom>
        </p:spPr>
        <p:txBody>
          <a:bodyPr wrap="square">
            <a:spAutoFit/>
          </a:bodyPr>
          <a:lstStyle/>
          <a:p>
            <a:endParaRPr lang="en-GB" sz="2400" dirty="0">
              <a:effectLst/>
              <a:latin typeface="Arial"/>
              <a:ea typeface="Cambria"/>
            </a:endParaRPr>
          </a:p>
          <a:p>
            <a:r>
              <a:rPr lang="en-GB" sz="2400" dirty="0">
                <a:effectLst/>
                <a:latin typeface="Arial"/>
                <a:ea typeface="Cambria"/>
              </a:rPr>
              <a:t>At St Joseph’s, for those children identified by the class teacher as requiring additional support, the teacher will complete an initial concerns form.</a:t>
            </a:r>
          </a:p>
          <a:p>
            <a:endParaRPr lang="en-GB" sz="2400" dirty="0">
              <a:latin typeface="Arial"/>
              <a:ea typeface="Cambria"/>
            </a:endParaRPr>
          </a:p>
          <a:p>
            <a:r>
              <a:rPr lang="en-GB" sz="2400" dirty="0">
                <a:effectLst/>
                <a:latin typeface="Arial"/>
                <a:ea typeface="Cambria"/>
              </a:rPr>
              <a:t>The form allows the teacher to reflect on the support the child has already received through ‘First Quality Teaching’, Interventions or use of other resources. </a:t>
            </a:r>
          </a:p>
          <a:p>
            <a:endParaRPr lang="en-GB" sz="2400" dirty="0">
              <a:latin typeface="Arial"/>
              <a:ea typeface="Cambria"/>
            </a:endParaRPr>
          </a:p>
          <a:p>
            <a:r>
              <a:rPr lang="en-GB" sz="2400" dirty="0">
                <a:effectLst/>
                <a:latin typeface="Arial"/>
                <a:ea typeface="Cambria"/>
              </a:rPr>
              <a:t>This is identified as ‘Wave One” provision. Once parental views and, where appropriate the child’s view have been sought, Mrs McDonagh will, after consultation with all parties, place the child on the SEN Support register. This will provide additional support through ‘Wave Two and Wave Three provision</a:t>
            </a:r>
            <a:r>
              <a:rPr lang="en-GB" sz="2400" dirty="0">
                <a:effectLst/>
              </a:rPr>
              <a:t> </a:t>
            </a:r>
            <a:endParaRPr lang="en-US" sz="2400" dirty="0"/>
          </a:p>
        </p:txBody>
      </p:sp>
      <p:pic>
        <p:nvPicPr>
          <p:cNvPr id="3" name="Picture 2"/>
          <p:cNvPicPr>
            <a:picLocks noChangeAspect="1"/>
          </p:cNvPicPr>
          <p:nvPr/>
        </p:nvPicPr>
        <p:blipFill>
          <a:blip r:embed="rId2"/>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98082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auto">
          <a:xfrm>
            <a:off x="0" y="89039"/>
            <a:ext cx="9320701" cy="6583368"/>
          </a:xfrm>
          <a:prstGeom prst="triangle">
            <a:avLst>
              <a:gd name="adj" fmla="val 50000"/>
            </a:avLst>
          </a:prstGeom>
          <a:solidFill>
            <a:schemeClr val="accent2"/>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4" name="Text Box 2"/>
          <p:cNvSpPr txBox="1">
            <a:spLocks noChangeArrowheads="1"/>
          </p:cNvSpPr>
          <p:nvPr/>
        </p:nvSpPr>
        <p:spPr bwMode="auto">
          <a:xfrm>
            <a:off x="1774436" y="5153607"/>
            <a:ext cx="5952132" cy="135450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n-GB" sz="2000" b="1" dirty="0">
                <a:effectLst/>
                <a:latin typeface="Arial"/>
                <a:ea typeface="ＭＳ 明朝"/>
                <a:cs typeface="Times New Roman"/>
              </a:rPr>
              <a:t>Wave 1</a:t>
            </a:r>
            <a:endParaRPr lang="en-GB" sz="2000" dirty="0">
              <a:effectLst/>
              <a:latin typeface="Cambria"/>
              <a:ea typeface="ＭＳ 明朝"/>
              <a:cs typeface="Times New Roman"/>
            </a:endParaRPr>
          </a:p>
          <a:p>
            <a:pPr algn="ctr">
              <a:spcAft>
                <a:spcPts val="0"/>
              </a:spcAft>
            </a:pPr>
            <a:r>
              <a:rPr lang="en-GB" sz="2000" dirty="0">
                <a:effectLst/>
                <a:latin typeface="Arial"/>
                <a:ea typeface="ＭＳ 明朝"/>
                <a:cs typeface="Times New Roman"/>
              </a:rPr>
              <a:t>Quality First Teaching</a:t>
            </a:r>
          </a:p>
          <a:p>
            <a:pPr algn="ctr">
              <a:spcAft>
                <a:spcPts val="0"/>
              </a:spcAft>
            </a:pPr>
            <a:r>
              <a:rPr lang="en-GB" sz="2000" dirty="0">
                <a:latin typeface="Arial"/>
                <a:ea typeface="ＭＳ 明朝"/>
                <a:cs typeface="Times New Roman"/>
              </a:rPr>
              <a:t>Monitored –Initial Concern Forms</a:t>
            </a:r>
            <a:endParaRPr lang="en-GB" sz="2000" dirty="0">
              <a:effectLst/>
              <a:latin typeface="Cambria"/>
              <a:ea typeface="ＭＳ 明朝"/>
              <a:cs typeface="Times New Roman"/>
            </a:endParaRPr>
          </a:p>
        </p:txBody>
      </p:sp>
      <p:sp>
        <p:nvSpPr>
          <p:cNvPr id="5" name="Text Box 6"/>
          <p:cNvSpPr txBox="1">
            <a:spLocks noChangeArrowheads="1"/>
          </p:cNvSpPr>
          <p:nvPr/>
        </p:nvSpPr>
        <p:spPr bwMode="auto">
          <a:xfrm>
            <a:off x="1774436" y="3456648"/>
            <a:ext cx="5952132" cy="126420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n-GB" sz="2000" b="1" dirty="0">
                <a:effectLst/>
                <a:latin typeface="Arial"/>
                <a:ea typeface="ＭＳ 明朝"/>
                <a:cs typeface="Times New Roman"/>
              </a:rPr>
              <a:t>Wave 2</a:t>
            </a:r>
            <a:endParaRPr lang="en-GB" sz="2000" dirty="0">
              <a:effectLst/>
              <a:latin typeface="Cambria"/>
              <a:ea typeface="ＭＳ 明朝"/>
              <a:cs typeface="Times New Roman"/>
            </a:endParaRPr>
          </a:p>
          <a:p>
            <a:pPr algn="ctr">
              <a:spcAft>
                <a:spcPts val="0"/>
              </a:spcAft>
            </a:pPr>
            <a:r>
              <a:rPr lang="en-GB" sz="2000" dirty="0">
                <a:effectLst/>
                <a:latin typeface="Arial"/>
                <a:ea typeface="ＭＳ 明朝"/>
                <a:cs typeface="Times New Roman"/>
              </a:rPr>
              <a:t>Additional or different support in school.</a:t>
            </a:r>
          </a:p>
          <a:p>
            <a:pPr algn="ctr">
              <a:spcAft>
                <a:spcPts val="0"/>
              </a:spcAft>
            </a:pPr>
            <a:r>
              <a:rPr lang="en-GB" sz="2000" dirty="0">
                <a:latin typeface="Arial"/>
                <a:ea typeface="ＭＳ 明朝"/>
                <a:cs typeface="Times New Roman"/>
              </a:rPr>
              <a:t>Intervention Programmes</a:t>
            </a:r>
            <a:endParaRPr lang="en-GB" sz="2000" dirty="0">
              <a:effectLst/>
              <a:latin typeface="Cambria"/>
              <a:ea typeface="ＭＳ 明朝"/>
              <a:cs typeface="Times New Roman"/>
            </a:endParaRPr>
          </a:p>
        </p:txBody>
      </p:sp>
      <p:sp>
        <p:nvSpPr>
          <p:cNvPr id="6" name="Text Box 7"/>
          <p:cNvSpPr txBox="1">
            <a:spLocks noChangeArrowheads="1"/>
          </p:cNvSpPr>
          <p:nvPr/>
        </p:nvSpPr>
        <p:spPr bwMode="auto">
          <a:xfrm>
            <a:off x="1774436" y="1184683"/>
            <a:ext cx="5952132" cy="19815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n-GB" sz="2000" b="1" dirty="0">
                <a:effectLst/>
                <a:latin typeface="Arial"/>
                <a:ea typeface="ＭＳ 明朝"/>
                <a:cs typeface="Times New Roman"/>
              </a:rPr>
              <a:t>Wave 3</a:t>
            </a:r>
            <a:endParaRPr lang="en-GB" sz="2000" b="1" dirty="0">
              <a:effectLst/>
              <a:latin typeface="Cambria"/>
              <a:ea typeface="ＭＳ 明朝"/>
              <a:cs typeface="Times New Roman"/>
            </a:endParaRPr>
          </a:p>
          <a:p>
            <a:pPr algn="ctr">
              <a:spcAft>
                <a:spcPts val="0"/>
              </a:spcAft>
            </a:pPr>
            <a:r>
              <a:rPr lang="en-GB" sz="2000" b="1" dirty="0">
                <a:effectLst/>
                <a:latin typeface="Arial"/>
                <a:ea typeface="ＭＳ 明朝"/>
                <a:cs typeface="Times New Roman"/>
              </a:rPr>
              <a:t>Outside agencies:</a:t>
            </a:r>
          </a:p>
          <a:p>
            <a:pPr lvl="0" algn="ctr"/>
            <a:r>
              <a:rPr lang="en-GB" sz="2000" b="1" dirty="0"/>
              <a:t>Educational Psychologist</a:t>
            </a:r>
          </a:p>
          <a:p>
            <a:pPr algn="ctr"/>
            <a:r>
              <a:rPr lang="en-GB" sz="2000" b="1" dirty="0"/>
              <a:t>School’s allocated Speech and Language therapist</a:t>
            </a:r>
          </a:p>
          <a:p>
            <a:pPr algn="ctr"/>
            <a:r>
              <a:rPr lang="en-GB" sz="2000" b="1" dirty="0"/>
              <a:t>CCN/Autism Specialists </a:t>
            </a:r>
          </a:p>
          <a:p>
            <a:pPr algn="ctr"/>
            <a:r>
              <a:rPr lang="en-GB" sz="2000" b="1" dirty="0"/>
              <a:t>Occupational Therapists </a:t>
            </a:r>
          </a:p>
          <a:p>
            <a:pPr lvl="0"/>
            <a:endParaRPr lang="en-GB" sz="2400" dirty="0"/>
          </a:p>
          <a:p>
            <a:pPr algn="ctr">
              <a:spcAft>
                <a:spcPts val="0"/>
              </a:spcAft>
            </a:pPr>
            <a:endParaRPr lang="en-GB" sz="2400" dirty="0">
              <a:effectLst/>
              <a:latin typeface="Cambria"/>
              <a:ea typeface="ＭＳ 明朝"/>
              <a:cs typeface="Times New Roman"/>
            </a:endParaRPr>
          </a:p>
        </p:txBody>
      </p:sp>
    </p:spTree>
    <p:extLst>
      <p:ext uri="{BB962C8B-B14F-4D97-AF65-F5344CB8AC3E}">
        <p14:creationId xmlns:p14="http://schemas.microsoft.com/office/powerpoint/2010/main" val="1016539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871" y="120420"/>
            <a:ext cx="6523662" cy="646331"/>
          </a:xfrm>
          <a:prstGeom prst="rect">
            <a:avLst/>
          </a:prstGeom>
          <a:noFill/>
        </p:spPr>
        <p:txBody>
          <a:bodyPr wrap="square" rtlCol="0">
            <a:spAutoFit/>
          </a:bodyPr>
          <a:lstStyle/>
          <a:p>
            <a:pPr algn="ctr"/>
            <a:r>
              <a:rPr lang="en-US" sz="3600" dirty="0"/>
              <a:t>Four Areas of Need</a:t>
            </a:r>
          </a:p>
        </p:txBody>
      </p:sp>
      <p:graphicFrame>
        <p:nvGraphicFramePr>
          <p:cNvPr id="3" name="Diagram 2"/>
          <p:cNvGraphicFramePr/>
          <p:nvPr>
            <p:extLst>
              <p:ext uri="{D42A27DB-BD31-4B8C-83A1-F6EECF244321}">
                <p14:modId xmlns:p14="http://schemas.microsoft.com/office/powerpoint/2010/main" val="3184401190"/>
              </p:ext>
            </p:extLst>
          </p:nvPr>
        </p:nvGraphicFramePr>
        <p:xfrm>
          <a:off x="347929" y="766751"/>
          <a:ext cx="8796071" cy="600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416747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2667" y="457200"/>
            <a:ext cx="7840133" cy="5416868"/>
          </a:xfrm>
          <a:prstGeom prst="rect">
            <a:avLst/>
          </a:prstGeom>
          <a:noFill/>
        </p:spPr>
        <p:txBody>
          <a:bodyPr wrap="square" rtlCol="0">
            <a:spAutoFit/>
          </a:bodyPr>
          <a:lstStyle/>
          <a:p>
            <a:r>
              <a:rPr lang="en-GB" sz="2800" b="1" dirty="0">
                <a:latin typeface="Arial"/>
                <a:cs typeface="Arial"/>
              </a:rPr>
              <a:t>Communication &amp; Interaction</a:t>
            </a:r>
            <a:r>
              <a:rPr lang="en-GB" sz="2000" b="1" dirty="0">
                <a:latin typeface="Arial"/>
                <a:cs typeface="Arial"/>
              </a:rPr>
              <a:t> </a:t>
            </a:r>
            <a:endParaRPr lang="en-GB" sz="2000" dirty="0">
              <a:latin typeface="Arial"/>
              <a:cs typeface="Arial"/>
            </a:endParaRPr>
          </a:p>
          <a:p>
            <a:r>
              <a:rPr lang="en-GB" sz="2000" dirty="0">
                <a:latin typeface="Arial"/>
                <a:cs typeface="Arial"/>
              </a:rPr>
              <a:t> </a:t>
            </a:r>
          </a:p>
          <a:p>
            <a:r>
              <a:rPr lang="en-GB" sz="2000" dirty="0">
                <a:latin typeface="Arial"/>
                <a:cs typeface="Arial"/>
              </a:rPr>
              <a:t>Children and young people with speech, language and communication needs (SLCN) have difficulty in communicating with others. This may be because they have difficulty saying what they want to, understanding what is being said to them or they do not understand or use social rules of communication. The profile for every child with SLCN is different and their needs may change over time. They may have difficulty with one, some or all of the different aspects of speech, language or social communication at different times of their lives. </a:t>
            </a:r>
          </a:p>
          <a:p>
            <a:r>
              <a:rPr lang="en-GB" sz="2000" dirty="0">
                <a:latin typeface="Arial"/>
                <a:cs typeface="Arial"/>
              </a:rPr>
              <a:t>Children and young people with ASD, including Asperger’s Syndrome and Autism, are likely to have particular difficulties with social interaction. They may also experience difficulties with language, communication and imagination, which can impact on how they relate to others. </a:t>
            </a:r>
          </a:p>
          <a:p>
            <a:endParaRPr lang="en-US" dirty="0"/>
          </a:p>
        </p:txBody>
      </p:sp>
      <p:pic>
        <p:nvPicPr>
          <p:cNvPr id="4" name="Picture 3"/>
          <p:cNvPicPr>
            <a:picLocks noChangeAspect="1"/>
          </p:cNvPicPr>
          <p:nvPr/>
        </p:nvPicPr>
        <p:blipFill>
          <a:blip r:embed="rId2"/>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1267928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800" y="762000"/>
            <a:ext cx="7958667" cy="5109091"/>
          </a:xfrm>
          <a:prstGeom prst="rect">
            <a:avLst/>
          </a:prstGeom>
          <a:noFill/>
        </p:spPr>
        <p:txBody>
          <a:bodyPr wrap="square" rtlCol="0">
            <a:spAutoFit/>
          </a:bodyPr>
          <a:lstStyle/>
          <a:p>
            <a:r>
              <a:rPr lang="en-GB" sz="2800" b="1" dirty="0">
                <a:latin typeface="Arial"/>
                <a:cs typeface="Arial"/>
              </a:rPr>
              <a:t>Cognition and Learning</a:t>
            </a:r>
            <a:endParaRPr lang="en-GB" sz="2800" dirty="0">
              <a:latin typeface="Arial"/>
              <a:cs typeface="Arial"/>
            </a:endParaRPr>
          </a:p>
          <a:p>
            <a:r>
              <a:rPr lang="en-GB" sz="2000" b="1" i="1" dirty="0">
                <a:latin typeface="Arial"/>
                <a:cs typeface="Arial"/>
              </a:rPr>
              <a:t> </a:t>
            </a:r>
            <a:endParaRPr lang="en-GB" sz="2000" dirty="0">
              <a:latin typeface="Arial"/>
              <a:cs typeface="Arial"/>
            </a:endParaRPr>
          </a:p>
          <a:p>
            <a:r>
              <a:rPr lang="en-GB" sz="2000" dirty="0">
                <a:latin typeface="Arial"/>
                <a:cs typeface="Arial"/>
              </a:rPr>
              <a:t>Support for learning difficulties may be required when children and young people learn at a slower pace than their peers, even with appropriate differentiation. Learning difficulties cover a wide range of needs, including moderate learning difficulties (MLD), severe learning difficulties (SLD), where children are likely to need support in all areas of the curriculum and associated difficulties with mobility and communication, through to profound and multiple learning difficulties (PMLD), where children are likely to have severe and complex learning difficulties as well as a physical disability or sensory impairment. </a:t>
            </a:r>
          </a:p>
          <a:p>
            <a:r>
              <a:rPr lang="en-GB" sz="2000" dirty="0">
                <a:latin typeface="Arial"/>
                <a:cs typeface="Arial"/>
              </a:rPr>
              <a:t>Specific learning difficulties (</a:t>
            </a:r>
            <a:r>
              <a:rPr lang="en-GB" sz="2000" dirty="0" err="1">
                <a:latin typeface="Arial"/>
                <a:cs typeface="Arial"/>
              </a:rPr>
              <a:t>SpLD</a:t>
            </a:r>
            <a:r>
              <a:rPr lang="en-GB" sz="2000" dirty="0">
                <a:latin typeface="Arial"/>
                <a:cs typeface="Arial"/>
              </a:rPr>
              <a:t>), affect one or more specific aspects of learning. This encompasses a range of conditions such as dyslexia, dyscalculia and dyspraxia</a:t>
            </a:r>
            <a:r>
              <a:rPr lang="en-GB" dirty="0"/>
              <a:t>. </a:t>
            </a:r>
          </a:p>
          <a:p>
            <a:endParaRPr lang="en-US" dirty="0"/>
          </a:p>
        </p:txBody>
      </p:sp>
      <p:pic>
        <p:nvPicPr>
          <p:cNvPr id="3" name="Picture 2"/>
          <p:cNvPicPr>
            <a:picLocks noChangeAspect="1"/>
          </p:cNvPicPr>
          <p:nvPr/>
        </p:nvPicPr>
        <p:blipFill>
          <a:blip r:embed="rId2"/>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172071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1200" y="626533"/>
            <a:ext cx="8009467" cy="5724644"/>
          </a:xfrm>
          <a:prstGeom prst="rect">
            <a:avLst/>
          </a:prstGeom>
          <a:noFill/>
        </p:spPr>
        <p:txBody>
          <a:bodyPr wrap="square" rtlCol="0">
            <a:spAutoFit/>
          </a:bodyPr>
          <a:lstStyle/>
          <a:p>
            <a:r>
              <a:rPr lang="en-GB" sz="2800" b="1" dirty="0"/>
              <a:t>Social, Emotional or Mental Health</a:t>
            </a:r>
            <a:endParaRPr lang="en-GB" sz="2800" dirty="0"/>
          </a:p>
          <a:p>
            <a:r>
              <a:rPr lang="en-GB" sz="2000" b="1" i="1" dirty="0"/>
              <a:t> </a:t>
            </a:r>
            <a:endParaRPr lang="en-GB" sz="2000" dirty="0"/>
          </a:p>
          <a:p>
            <a:r>
              <a:rPr lang="en-GB" sz="2000" dirty="0"/>
              <a:t>Children and young people may experience a wide range of social and emotional difficulties which manifest themselves in many ways. These may include becoming withdrawn or isolated, as well as displaying challenging, disruptive or disturbing behaviour. These behaviours may reflect underlying mental health difficulties such as anxiety or depression, self-harming, substance misuse, eating disorders or physical symptoms that are medically unexplained. Other children and young people may have disorders such as attention deficit disorder, attention deficit hyperactive disorder or attachment disorder. </a:t>
            </a:r>
          </a:p>
          <a:p>
            <a:r>
              <a:rPr lang="en-GB" sz="2000" dirty="0"/>
              <a:t>Schools and colleges should have clear processes to support children and young people, including how they will manage the effect of any disruptive behaviour so it does not adversely affect other pupils. </a:t>
            </a:r>
            <a:r>
              <a:rPr lang="en-GB" sz="2000" b="1" dirty="0"/>
              <a:t>The Department for Education publishes guidance on managing pupils’ mental health and behaviour difficulties in schools – see the References section under Chapter 6 for a link.</a:t>
            </a:r>
            <a:r>
              <a:rPr lang="en-GB" sz="2000" dirty="0"/>
              <a:t> </a:t>
            </a:r>
          </a:p>
          <a:p>
            <a:endParaRPr lang="en-US" dirty="0"/>
          </a:p>
        </p:txBody>
      </p:sp>
      <p:pic>
        <p:nvPicPr>
          <p:cNvPr id="3" name="Picture 2"/>
          <p:cNvPicPr>
            <a:picLocks noChangeAspect="1"/>
          </p:cNvPicPr>
          <p:nvPr/>
        </p:nvPicPr>
        <p:blipFill>
          <a:blip r:embed="rId2"/>
          <a:stretch>
            <a:fillRect/>
          </a:stretch>
        </p:blipFill>
        <p:spPr>
          <a:xfrm>
            <a:off x="241300" y="6083300"/>
            <a:ext cx="2997200" cy="692640"/>
          </a:xfrm>
          <a:prstGeom prst="rect">
            <a:avLst/>
          </a:prstGeom>
        </p:spPr>
      </p:pic>
    </p:spTree>
    <p:extLst>
      <p:ext uri="{BB962C8B-B14F-4D97-AF65-F5344CB8AC3E}">
        <p14:creationId xmlns:p14="http://schemas.microsoft.com/office/powerpoint/2010/main" val="2265705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999" y="355600"/>
            <a:ext cx="8619067" cy="5909309"/>
          </a:xfrm>
          <a:prstGeom prst="rect">
            <a:avLst/>
          </a:prstGeom>
          <a:noFill/>
        </p:spPr>
        <p:txBody>
          <a:bodyPr wrap="square" rtlCol="0">
            <a:spAutoFit/>
          </a:bodyPr>
          <a:lstStyle/>
          <a:p>
            <a:r>
              <a:rPr lang="en-GB" sz="2400" b="1" dirty="0"/>
              <a:t>Sensory and/or Physical</a:t>
            </a:r>
          </a:p>
          <a:p>
            <a:endParaRPr lang="en-GB" sz="2400" dirty="0"/>
          </a:p>
          <a:p>
            <a:r>
              <a:rPr lang="en-GB" sz="2400" dirty="0"/>
              <a:t>Some children and young people require special educational provision because they have a disability which prevents or hinders them from making use of the educational facilities generally provided. These difficulties can be age related and may fluctuate over time. Many children and young people with vision impairment (VI), hearing impairment (HI) or a multi-sensory impairment (MSI) will require specialist support and/or equipment to access their learning, or rehabilitation support. Children and young people with an MSI have a combination of vision and hearing difficulties. Information on how to provide services for deaf blind children and young people is available through the Social Care for Deaf blind Children and Adults guidance published by the Department of Health (see the References section under Chapter 6 for a link). </a:t>
            </a:r>
          </a:p>
          <a:p>
            <a:endParaRPr lang="en-US" dirty="0"/>
          </a:p>
        </p:txBody>
      </p:sp>
      <p:pic>
        <p:nvPicPr>
          <p:cNvPr id="3" name="Picture 2"/>
          <p:cNvPicPr>
            <a:picLocks noChangeAspect="1"/>
          </p:cNvPicPr>
          <p:nvPr/>
        </p:nvPicPr>
        <p:blipFill>
          <a:blip r:embed="rId2"/>
          <a:stretch>
            <a:fillRect/>
          </a:stretch>
        </p:blipFill>
        <p:spPr>
          <a:xfrm>
            <a:off x="241300" y="6070600"/>
            <a:ext cx="2997200" cy="692640"/>
          </a:xfrm>
          <a:prstGeom prst="rect">
            <a:avLst/>
          </a:prstGeom>
        </p:spPr>
      </p:pic>
    </p:spTree>
    <p:extLst>
      <p:ext uri="{BB962C8B-B14F-4D97-AF65-F5344CB8AC3E}">
        <p14:creationId xmlns:p14="http://schemas.microsoft.com/office/powerpoint/2010/main" val="949127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1092</TotalTime>
  <Words>912</Words>
  <Application>Microsoft Macintosh PowerPoint</Application>
  <PresentationFormat>On-screen Show (4:3)</PresentationFormat>
  <Paragraphs>130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明朝</vt:lpstr>
      <vt:lpstr>ＭＳ 明朝</vt:lpstr>
      <vt:lpstr>Arial</vt:lpstr>
      <vt:lpstr>Calibri</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Mcdonagh</dc:creator>
  <cp:lastModifiedBy>Joanne McDonagh</cp:lastModifiedBy>
  <cp:revision>8</cp:revision>
  <cp:lastPrinted>2018-08-09T11:41:25Z</cp:lastPrinted>
  <dcterms:created xsi:type="dcterms:W3CDTF">2018-01-22T12:31:57Z</dcterms:created>
  <dcterms:modified xsi:type="dcterms:W3CDTF">2018-08-10T07:40:35Z</dcterms:modified>
</cp:coreProperties>
</file>