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handoutMasterIdLst>
    <p:handoutMasterId r:id="rId8"/>
  </p:handoutMasterIdLst>
  <p:sldIdLst>
    <p:sldId id="275" r:id="rId2"/>
    <p:sldId id="272" r:id="rId3"/>
    <p:sldId id="285" r:id="rId4"/>
    <p:sldId id="286" r:id="rId5"/>
    <p:sldId id="273" r:id="rId6"/>
  </p:sldIdLst>
  <p:sldSz cx="9144000" cy="6858000" type="screen4x3"/>
  <p:notesSz cx="6858000" cy="9144000"/>
  <p:embeddedFontLst>
    <p:embeddedFont>
      <p:font typeface="Twinkl SemiBold" pitchFamily="2" charset="0"/>
      <p:bold r:id="rId9"/>
    </p:embeddedFont>
    <p:embeddedFont>
      <p:font typeface="Calibri" panose="020F0502020204030204" pitchFamily="34" charset="0"/>
      <p:regular r:id="rId10"/>
      <p:bold r:id="rId11"/>
      <p:italic r:id="rId12"/>
      <p:boldItalic r:id="rId13"/>
    </p:embeddedFont>
    <p:embeddedFont>
      <p:font typeface="Flavors" panose="020B0604020202020204" pitchFamily="2" charset="0"/>
      <p:regular r:id="rId14"/>
    </p:embeddedFont>
    <p:embeddedFont>
      <p:font typeface="Twinkl" panose="020B0604020202020204" pitchFamily="2" charset="0"/>
      <p:regular r:id="rId15"/>
      <p:bold r:id="rId16"/>
    </p:embeddedFont>
    <p:embeddedFont>
      <p:font typeface="Sassoon Infant Rg" panose="02000503030000020003" pitchFamily="50" charset="0"/>
      <p:regular r:id="rId17"/>
      <p:bold r:id="rId1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096"/>
    <a:srgbClr val="B9D26D"/>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1291"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B70955-5721-4250-8A4B-7AE1A3BC7C55}" type="datetimeFigureOut">
              <a:rPr lang="en-GB"/>
              <a:pPr>
                <a:defRPr/>
              </a:pPr>
              <a:t>08/01/2021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CD9BF8-3EA6-45B5-9D52-6754D877BEC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9C0873-AE80-4ADB-98F9-F55DCCE62B4D}" type="datetimeFigureOut">
              <a:rPr lang="en-GB"/>
              <a:pPr>
                <a:defRPr/>
              </a:pPr>
              <a:t>08/01/2021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A2FF299-6842-452C-A204-9C20E256B33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66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39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024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761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151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bitesize/clips/zxyxfg8"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725488" y="1554163"/>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smtClean="0">
                <a:latin typeface="+mn-lt"/>
              </a:rPr>
              <a:t>There are lots of different techniques that we can use to make our drawings look more realistic. We can start by drawing the outlines of shapes and then building up texture and shade.</a:t>
            </a:r>
          </a:p>
          <a:p>
            <a:pPr algn="ctr" eaLnBrk="1" fontAlgn="auto" hangingPunct="1">
              <a:spcBef>
                <a:spcPts val="0"/>
              </a:spcBef>
              <a:spcAft>
                <a:spcPts val="0"/>
              </a:spcAft>
              <a:defRPr/>
            </a:pPr>
            <a:endParaRPr lang="en-GB" altLang="en-US" sz="1600" dirty="0">
              <a:latin typeface="+mn-lt"/>
            </a:endParaRPr>
          </a:p>
          <a:p>
            <a:pPr algn="ctr" eaLnBrk="1" fontAlgn="auto" hangingPunct="1">
              <a:spcBef>
                <a:spcPts val="0"/>
              </a:spcBef>
              <a:spcAft>
                <a:spcPts val="0"/>
              </a:spcAft>
              <a:defRPr/>
            </a:pPr>
            <a:r>
              <a:rPr lang="en-GB" altLang="en-US" sz="1600" dirty="0" smtClean="0">
                <a:latin typeface="+mn-lt"/>
              </a:rPr>
              <a:t>Watch </a:t>
            </a:r>
            <a:r>
              <a:rPr lang="en-GB" altLang="en-US" sz="1600" dirty="0">
                <a:latin typeface="+mn-lt"/>
              </a:rPr>
              <a:t>the video to find out more about </a:t>
            </a:r>
            <a:r>
              <a:rPr lang="en-GB" altLang="en-US" sz="1600" dirty="0" smtClean="0">
                <a:latin typeface="+mn-lt"/>
              </a:rPr>
              <a:t>shading</a:t>
            </a:r>
            <a:endParaRPr lang="en-GB" altLang="en-US" sz="1600" dirty="0">
              <a:latin typeface="+mn-lt"/>
            </a:endParaRPr>
          </a:p>
        </p:txBody>
      </p:sp>
      <p:pic>
        <p:nvPicPr>
          <p:cNvPr id="11" name="Picture 10">
            <a:hlinkClick r:id="rId2"/>
          </p:cNvPr>
          <p:cNvPicPr>
            <a:picLocks noChangeAspect="1"/>
          </p:cNvPicPr>
          <p:nvPr/>
        </p:nvPicPr>
        <p:blipFill>
          <a:blip r:embed="rId3"/>
          <a:stretch>
            <a:fillRect/>
          </a:stretch>
        </p:blipFill>
        <p:spPr>
          <a:xfrm>
            <a:off x="3132138" y="3424238"/>
            <a:ext cx="2879725" cy="2452687"/>
          </a:xfrm>
          <a:prstGeom prst="rect">
            <a:avLst/>
          </a:prstGeom>
          <a:ln w="28575">
            <a:noFill/>
          </a:ln>
          <a:effectLst>
            <a:outerShdw blurRad="50800" dist="38100" dir="2700000" algn="tl" rotWithShape="0">
              <a:prstClr val="black">
                <a:alpha val="40000"/>
              </a:prstClr>
            </a:outerShdw>
          </a:effectLst>
        </p:spPr>
      </p:pic>
      <p:sp>
        <p:nvSpPr>
          <p:cNvPr id="12" name="Rectangle 15"/>
          <p:cNvSpPr>
            <a:spLocks noChangeArrowheads="1"/>
          </p:cNvSpPr>
          <p:nvPr/>
        </p:nvSpPr>
        <p:spPr bwMode="auto">
          <a:xfrm>
            <a:off x="2992438" y="2989263"/>
            <a:ext cx="309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400" dirty="0">
                <a:latin typeface="+mn-lt"/>
              </a:rPr>
              <a:t>Click on the image to watch the clip:</a:t>
            </a:r>
          </a:p>
        </p:txBody>
      </p:sp>
      <p:sp>
        <p:nvSpPr>
          <p:cNvPr id="6" name="Rectangle 5"/>
          <p:cNvSpPr/>
          <p:nvPr/>
        </p:nvSpPr>
        <p:spPr>
          <a:xfrm>
            <a:off x="725488" y="592138"/>
            <a:ext cx="7632700" cy="863600"/>
          </a:xfrm>
          <a:prstGeom prst="rect">
            <a:avLst/>
          </a:prstGeom>
          <a:solidFill>
            <a:srgbClr val="CDE0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2" name="TextBox 6"/>
          <p:cNvSpPr txBox="1">
            <a:spLocks noChangeArrowheads="1"/>
          </p:cNvSpPr>
          <p:nvPr/>
        </p:nvSpPr>
        <p:spPr bwMode="auto">
          <a:xfrm>
            <a:off x="977900" y="839788"/>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LO: explore the relationships between texture, line and tone</a:t>
            </a:r>
            <a:endParaRPr lang="en-GB" altLang="en-US">
              <a:solidFill>
                <a:schemeClr val="tx1"/>
              </a:solidFill>
              <a:cs typeface="Flavors" pitchFamily="2" charset="0"/>
            </a:endParaRPr>
          </a:p>
        </p:txBody>
      </p:sp>
      <p:pic>
        <p:nvPicPr>
          <p:cNvPr id="3" name="Recorded Sound">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900" y="768350"/>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GB" altLang="en-US" smtClean="0"/>
              <a:t>Drawing texture with pencil</a:t>
            </a:r>
          </a:p>
        </p:txBody>
      </p:sp>
      <p:sp>
        <p:nvSpPr>
          <p:cNvPr id="8" name="Rectangle 11"/>
          <p:cNvSpPr>
            <a:spLocks noChangeArrowheads="1"/>
          </p:cNvSpPr>
          <p:nvPr/>
        </p:nvSpPr>
        <p:spPr bwMode="auto">
          <a:xfrm>
            <a:off x="725488" y="1554163"/>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a:latin typeface="+mn-lt"/>
              </a:rPr>
              <a:t>Texture is the feeling, appearance or consistency of an object or material.  </a:t>
            </a:r>
          </a:p>
          <a:p>
            <a:pPr algn="ctr" eaLnBrk="1" fontAlgn="auto" hangingPunct="1">
              <a:spcBef>
                <a:spcPts val="0"/>
              </a:spcBef>
              <a:spcAft>
                <a:spcPts val="0"/>
              </a:spcAft>
              <a:defRPr/>
            </a:pPr>
            <a:r>
              <a:rPr lang="en-GB" altLang="en-US" sz="1600" dirty="0">
                <a:latin typeface="+mn-lt"/>
              </a:rPr>
              <a:t>It can be natural or man-made, functional or decorative. Artists try to replicate the texture of the subject to make their work look as realistic as possible.</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363" y="2465388"/>
            <a:ext cx="38258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a:off x="5035550" y="3230563"/>
            <a:ext cx="3506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smtClean="0">
                <a:latin typeface="+mn-lt"/>
              </a:rPr>
              <a:t>Can you tell what some of these objects are?</a:t>
            </a:r>
          </a:p>
          <a:p>
            <a:pPr algn="ctr" eaLnBrk="1" fontAlgn="auto" hangingPunct="1">
              <a:spcBef>
                <a:spcPts val="0"/>
              </a:spcBef>
              <a:spcAft>
                <a:spcPts val="0"/>
              </a:spcAft>
              <a:defRPr/>
            </a:pPr>
            <a:endParaRPr lang="en-GB" altLang="en-US" sz="1600" dirty="0">
              <a:latin typeface="+mn-lt"/>
            </a:endParaRPr>
          </a:p>
          <a:p>
            <a:pPr algn="ctr" eaLnBrk="1" fontAlgn="auto" hangingPunct="1">
              <a:spcBef>
                <a:spcPts val="0"/>
              </a:spcBef>
              <a:spcAft>
                <a:spcPts val="0"/>
              </a:spcAft>
              <a:defRPr/>
            </a:pPr>
            <a:r>
              <a:rPr lang="en-GB" altLang="en-US" sz="1600" dirty="0" smtClean="0">
                <a:latin typeface="+mn-lt"/>
              </a:rPr>
              <a:t>Think about how they feel?</a:t>
            </a:r>
            <a:endParaRPr lang="en-GB" altLang="en-US" sz="1600" dirty="0">
              <a:latin typeface="+mn-lt"/>
            </a:endParaRPr>
          </a:p>
        </p:txBody>
      </p:sp>
      <p:pic>
        <p:nvPicPr>
          <p:cNvPr id="2" name="Recorded Sound">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88" y="7826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9425"/>
            <a:ext cx="8220075" cy="993775"/>
          </a:xfrm>
        </p:spPr>
        <p:txBody>
          <a:bodyPr/>
          <a:lstStyle/>
          <a:p>
            <a:pPr eaLnBrk="1" hangingPunct="1"/>
            <a:r>
              <a:rPr lang="en-GB" altLang="en-US" smtClean="0"/>
              <a:t>Drawing texture with pencil</a:t>
            </a:r>
          </a:p>
        </p:txBody>
      </p:sp>
      <p:sp>
        <p:nvSpPr>
          <p:cNvPr id="7" name="Rectangle 6"/>
          <p:cNvSpPr/>
          <p:nvPr/>
        </p:nvSpPr>
        <p:spPr>
          <a:xfrm>
            <a:off x="1592263" y="2824163"/>
            <a:ext cx="5969000" cy="2743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11"/>
          <p:cNvSpPr>
            <a:spLocks noChangeArrowheads="1"/>
          </p:cNvSpPr>
          <p:nvPr/>
        </p:nvSpPr>
        <p:spPr bwMode="auto">
          <a:xfrm>
            <a:off x="725488" y="1554163"/>
            <a:ext cx="769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smtClean="0">
                <a:latin typeface="+mn-lt"/>
              </a:rPr>
              <a:t>Look at the images below. They have used line to make different textures.</a:t>
            </a:r>
          </a:p>
          <a:p>
            <a:pPr algn="ctr" eaLnBrk="1" fontAlgn="auto" hangingPunct="1">
              <a:spcBef>
                <a:spcPts val="0"/>
              </a:spcBef>
              <a:spcAft>
                <a:spcPts val="0"/>
              </a:spcAft>
              <a:defRPr/>
            </a:pPr>
            <a:r>
              <a:rPr lang="en-GB" altLang="en-US" sz="1600" b="1" dirty="0" smtClean="0">
                <a:latin typeface="+mn-lt"/>
              </a:rPr>
              <a:t>Task 1: </a:t>
            </a:r>
            <a:r>
              <a:rPr lang="en-GB" altLang="en-US" sz="1600" dirty="0" smtClean="0">
                <a:latin typeface="+mn-lt"/>
              </a:rPr>
              <a:t>Complete the Drawing Texture sheet. You don’t have to print the worksheet, you can copy the textured squares onto a piece of paper.</a:t>
            </a:r>
          </a:p>
          <a:p>
            <a:pPr algn="ctr" eaLnBrk="1" fontAlgn="auto" hangingPunct="1">
              <a:spcBef>
                <a:spcPts val="0"/>
              </a:spcBef>
              <a:spcAft>
                <a:spcPts val="0"/>
              </a:spcAft>
              <a:defRPr/>
            </a:pPr>
            <a:r>
              <a:rPr lang="en-GB" altLang="en-US" sz="1600" dirty="0" smtClean="0">
                <a:latin typeface="+mn-lt"/>
              </a:rPr>
              <a:t>It is important that you don’t rush. Focus on small, delicate pencil strokes</a:t>
            </a:r>
            <a:endParaRPr lang="en-GB" altLang="en-US" sz="1600" dirty="0">
              <a:latin typeface="+mn-lt"/>
            </a:endParaRPr>
          </a:p>
        </p:txBody>
      </p:sp>
      <p:pic>
        <p:nvPicPr>
          <p:cNvPr id="11269" name="Picture 3"/>
          <p:cNvPicPr>
            <a:picLocks noChangeAspect="1"/>
          </p:cNvPicPr>
          <p:nvPr/>
        </p:nvPicPr>
        <p:blipFill>
          <a:blip r:embed="rId2" cstate="print">
            <a:extLst>
              <a:ext uri="{28A0092B-C50C-407E-A947-70E740481C1C}">
                <a14:useLocalDpi xmlns:a14="http://schemas.microsoft.com/office/drawing/2010/main" val="0"/>
              </a:ext>
            </a:extLst>
          </a:blip>
          <a:srcRect b="24365"/>
          <a:stretch>
            <a:fillRect/>
          </a:stretch>
        </p:blipFill>
        <p:spPr bwMode="auto">
          <a:xfrm>
            <a:off x="1781175" y="2984500"/>
            <a:ext cx="55816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GB" altLang="en-US" sz="3600" smtClean="0"/>
              <a:t>Drawing texture using line and tone</a:t>
            </a:r>
          </a:p>
        </p:txBody>
      </p:sp>
      <p:sp>
        <p:nvSpPr>
          <p:cNvPr id="8" name="Rectangle 11"/>
          <p:cNvSpPr>
            <a:spLocks noChangeArrowheads="1"/>
          </p:cNvSpPr>
          <p:nvPr/>
        </p:nvSpPr>
        <p:spPr bwMode="auto">
          <a:xfrm>
            <a:off x="592138" y="1338263"/>
            <a:ext cx="7696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smtClean="0">
                <a:latin typeface="+mn-lt"/>
              </a:rPr>
              <a:t>There are also different methods of shading and showing areas of light and dark on a surface. </a:t>
            </a:r>
          </a:p>
          <a:p>
            <a:pPr algn="ctr" eaLnBrk="1" fontAlgn="auto" hangingPunct="1">
              <a:spcBef>
                <a:spcPts val="0"/>
              </a:spcBef>
              <a:spcAft>
                <a:spcPts val="0"/>
              </a:spcAft>
              <a:defRPr/>
            </a:pPr>
            <a:r>
              <a:rPr lang="en-GB" altLang="en-US" sz="1600" b="1" dirty="0" smtClean="0">
                <a:latin typeface="+mn-lt"/>
              </a:rPr>
              <a:t>Task 2: </a:t>
            </a:r>
            <a:r>
              <a:rPr lang="en-GB" altLang="en-US" sz="1600" dirty="0" smtClean="0">
                <a:latin typeface="+mn-lt"/>
              </a:rPr>
              <a:t>Can you complete the shading circles activity using each of the techniques identified below.</a:t>
            </a:r>
            <a:endParaRPr lang="en-GB" altLang="en-US" sz="1600" dirty="0">
              <a:latin typeface="+mn-lt"/>
            </a:endParaRPr>
          </a:p>
        </p:txBody>
      </p:sp>
      <p:pic>
        <p:nvPicPr>
          <p:cNvPr id="1229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988" y="2589213"/>
            <a:ext cx="552291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
          <p:cNvSpPr txBox="1">
            <a:spLocks noChangeArrowheads="1"/>
          </p:cNvSpPr>
          <p:nvPr/>
        </p:nvSpPr>
        <p:spPr bwMode="auto">
          <a:xfrm>
            <a:off x="1914525" y="4165600"/>
            <a:ext cx="1441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dirty="0">
                <a:solidFill>
                  <a:schemeClr val="tx1"/>
                </a:solidFill>
                <a:latin typeface="+mn-lt"/>
              </a:rPr>
              <a:t>Hatching</a:t>
            </a:r>
          </a:p>
        </p:txBody>
      </p:sp>
      <p:sp>
        <p:nvSpPr>
          <p:cNvPr id="20" name="TextBox 7"/>
          <p:cNvSpPr txBox="1">
            <a:spLocks noChangeArrowheads="1"/>
          </p:cNvSpPr>
          <p:nvPr/>
        </p:nvSpPr>
        <p:spPr bwMode="auto">
          <a:xfrm>
            <a:off x="3719513" y="4165600"/>
            <a:ext cx="186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Contour Hatching</a:t>
            </a:r>
          </a:p>
        </p:txBody>
      </p:sp>
      <p:sp>
        <p:nvSpPr>
          <p:cNvPr id="21" name="TextBox 8"/>
          <p:cNvSpPr txBox="1">
            <a:spLocks noChangeArrowheads="1"/>
          </p:cNvSpPr>
          <p:nvPr/>
        </p:nvSpPr>
        <p:spPr bwMode="auto">
          <a:xfrm>
            <a:off x="1684338" y="6089650"/>
            <a:ext cx="1901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Random Hatching</a:t>
            </a:r>
          </a:p>
        </p:txBody>
      </p:sp>
      <p:sp>
        <p:nvSpPr>
          <p:cNvPr id="22" name="TextBox 9"/>
          <p:cNvSpPr txBox="1">
            <a:spLocks noChangeArrowheads="1"/>
          </p:cNvSpPr>
          <p:nvPr/>
        </p:nvSpPr>
        <p:spPr bwMode="auto">
          <a:xfrm>
            <a:off x="5753100" y="4165600"/>
            <a:ext cx="1641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Cross Hatching</a:t>
            </a:r>
          </a:p>
        </p:txBody>
      </p:sp>
      <p:sp>
        <p:nvSpPr>
          <p:cNvPr id="23" name="TextBox 10"/>
          <p:cNvSpPr txBox="1">
            <a:spLocks noChangeArrowheads="1"/>
          </p:cNvSpPr>
          <p:nvPr/>
        </p:nvSpPr>
        <p:spPr bwMode="auto">
          <a:xfrm>
            <a:off x="3852863" y="6089650"/>
            <a:ext cx="1641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Stippling</a:t>
            </a:r>
          </a:p>
        </p:txBody>
      </p:sp>
      <p:sp>
        <p:nvSpPr>
          <p:cNvPr id="24" name="TextBox 11"/>
          <p:cNvSpPr txBox="1">
            <a:spLocks noChangeArrowheads="1"/>
          </p:cNvSpPr>
          <p:nvPr/>
        </p:nvSpPr>
        <p:spPr bwMode="auto">
          <a:xfrm>
            <a:off x="5719763" y="6089650"/>
            <a:ext cx="1641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Ink Wash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9425"/>
            <a:ext cx="8220075" cy="993775"/>
          </a:xfrm>
        </p:spPr>
        <p:txBody>
          <a:bodyPr/>
          <a:lstStyle/>
          <a:p>
            <a:pPr eaLnBrk="1" hangingPunct="1"/>
            <a:r>
              <a:rPr lang="en-GB" altLang="en-US" smtClean="0"/>
              <a:t>Activity</a:t>
            </a:r>
          </a:p>
        </p:txBody>
      </p:sp>
      <p:sp>
        <p:nvSpPr>
          <p:cNvPr id="8" name="Rectangle 11"/>
          <p:cNvSpPr>
            <a:spLocks noChangeArrowheads="1"/>
          </p:cNvSpPr>
          <p:nvPr/>
        </p:nvSpPr>
        <p:spPr bwMode="auto">
          <a:xfrm>
            <a:off x="725488" y="1554163"/>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fontAlgn="auto" hangingPunct="1">
              <a:spcBef>
                <a:spcPts val="0"/>
              </a:spcBef>
              <a:spcAft>
                <a:spcPts val="0"/>
              </a:spcAft>
              <a:defRPr/>
            </a:pPr>
            <a:r>
              <a:rPr lang="en-GB" altLang="en-US" sz="1600" dirty="0">
                <a:latin typeface="+mn-lt"/>
              </a:rPr>
              <a:t>Different textures are all around us. Find objects or materials within the room with an interesting texture. </a:t>
            </a:r>
            <a:r>
              <a:rPr lang="en-GB" altLang="en-US" sz="1600" dirty="0" smtClean="0">
                <a:latin typeface="+mn-lt"/>
              </a:rPr>
              <a:t>Try drawing the texture using line and tone.</a:t>
            </a:r>
            <a:endParaRPr lang="en-GB" altLang="en-US" sz="1600" dirty="0">
              <a:latin typeface="+mn-lt"/>
            </a:endParaRPr>
          </a:p>
        </p:txBody>
      </p:sp>
      <p:grpSp>
        <p:nvGrpSpPr>
          <p:cNvPr id="13316" name="Group 18"/>
          <p:cNvGrpSpPr>
            <a:grpSpLocks/>
          </p:cNvGrpSpPr>
          <p:nvPr/>
        </p:nvGrpSpPr>
        <p:grpSpPr bwMode="auto">
          <a:xfrm>
            <a:off x="1924050" y="2652713"/>
            <a:ext cx="5295900" cy="2887662"/>
            <a:chOff x="2282546" y="3049232"/>
            <a:chExt cx="5297120" cy="2888565"/>
          </a:xfrm>
        </p:grpSpPr>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5959" y="4853306"/>
              <a:ext cx="1567183" cy="108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27" y="3576439"/>
              <a:ext cx="736600" cy="80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874" y="4691456"/>
              <a:ext cx="1333447"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5866" y="3776810"/>
              <a:ext cx="763468"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535" y="3049232"/>
              <a:ext cx="853665" cy="49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2546" y="3297648"/>
              <a:ext cx="810958" cy="223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1231" y="3183229"/>
              <a:ext cx="459730" cy="19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88186" y="3183229"/>
              <a:ext cx="2391480" cy="150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E5BE49254BD449E2585FE35730E7A" ma:contentTypeVersion="6" ma:contentTypeDescription="Create a new document." ma:contentTypeScope="" ma:versionID="25b6e6fff801433767d9edf111d5307b">
  <xsd:schema xmlns:xsd="http://www.w3.org/2001/XMLSchema" xmlns:xs="http://www.w3.org/2001/XMLSchema" xmlns:p="http://schemas.microsoft.com/office/2006/metadata/properties" xmlns:ns2="443bb611-b85b-41bd-abe8-7d078cbaef5e" xmlns:ns3="ed30c966-797c-4702-bd93-e8fe4e757d22" targetNamespace="http://schemas.microsoft.com/office/2006/metadata/properties" ma:root="true" ma:fieldsID="4c60e5fb469d20599829c9c718a9dd01" ns2:_="" ns3:_="">
    <xsd:import namespace="443bb611-b85b-41bd-abe8-7d078cbaef5e"/>
    <xsd:import namespace="ed30c966-797c-4702-bd93-e8fe4e757d22"/>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bb611-b85b-41bd-abe8-7d078cbaef5e"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0c966-797c-4702-bd93-e8fe4e757d2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443bb611-b85b-41bd-abe8-7d078cbaef5e" xsi:nil="true"/>
  </documentManagement>
</p:properties>
</file>

<file path=customXml/itemProps1.xml><?xml version="1.0" encoding="utf-8"?>
<ds:datastoreItem xmlns:ds="http://schemas.openxmlformats.org/officeDocument/2006/customXml" ds:itemID="{D6C4684F-9F35-4115-9B5E-C5C9553F7AF0}"/>
</file>

<file path=customXml/itemProps2.xml><?xml version="1.0" encoding="utf-8"?>
<ds:datastoreItem xmlns:ds="http://schemas.openxmlformats.org/officeDocument/2006/customXml" ds:itemID="{382B4583-17A6-4DB0-8D5B-D92C236ABBD2}"/>
</file>

<file path=customXml/itemProps3.xml><?xml version="1.0" encoding="utf-8"?>
<ds:datastoreItem xmlns:ds="http://schemas.openxmlformats.org/officeDocument/2006/customXml" ds:itemID="{81BF170F-A43F-4014-A213-63150B5C0377}"/>
</file>

<file path=docProps/app.xml><?xml version="1.0" encoding="utf-8"?>
<Properties xmlns="http://schemas.openxmlformats.org/officeDocument/2006/extended-properties" xmlns:vt="http://schemas.openxmlformats.org/officeDocument/2006/docPropsVTypes">
  <Template/>
  <TotalTime>338</TotalTime>
  <Words>272</Words>
  <Application>Microsoft Office PowerPoint</Application>
  <PresentationFormat>On-screen Show (4:3)</PresentationFormat>
  <Paragraphs>26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Twinkl SemiBold</vt:lpstr>
      <vt:lpstr>Calibri</vt:lpstr>
      <vt:lpstr>Flavors</vt:lpstr>
      <vt:lpstr>Twinkl</vt:lpstr>
      <vt:lpstr>Arial</vt:lpstr>
      <vt:lpstr>Sassoon Infant Rg</vt:lpstr>
      <vt:lpstr>Office Theme</vt:lpstr>
      <vt:lpstr>PowerPoint Presentation</vt:lpstr>
      <vt:lpstr>Drawing texture with pencil</vt:lpstr>
      <vt:lpstr>Drawing texture with pencil</vt:lpstr>
      <vt:lpstr>Drawing texture using line and tone</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Davis</dc:creator>
  <cp:lastModifiedBy>Andy Kane</cp:lastModifiedBy>
  <cp:revision>18</cp:revision>
  <dcterms:created xsi:type="dcterms:W3CDTF">2018-07-11T01:34:17Z</dcterms:created>
  <dcterms:modified xsi:type="dcterms:W3CDTF">2021-01-08T16:23:29Z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0x010100B19E5BE49254BD449E2585FE35730E7A</vt:lpwstr>
  </property>
</Properties>
</file>