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5" r:id="rId3"/>
    <p:sldId id="269" r:id="rId4"/>
    <p:sldId id="276" r:id="rId5"/>
    <p:sldId id="277" r:id="rId6"/>
    <p:sldId id="268" r:id="rId7"/>
    <p:sldId id="271" r:id="rId8"/>
    <p:sldId id="272" r:id="rId9"/>
    <p:sldId id="283" r:id="rId10"/>
    <p:sldId id="261" r:id="rId11"/>
    <p:sldId id="265" r:id="rId12"/>
    <p:sldId id="262" r:id="rId13"/>
    <p:sldId id="282" r:id="rId14"/>
    <p:sldId id="278" r:id="rId15"/>
    <p:sldId id="279" r:id="rId16"/>
    <p:sldId id="281" r:id="rId17"/>
    <p:sldId id="274" r:id="rId18"/>
    <p:sldId id="270" r:id="rId19"/>
    <p:sldId id="26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05"/>
    <p:restoredTop sz="94615"/>
  </p:normalViewPr>
  <p:slideViewPr>
    <p:cSldViewPr snapToGrid="0" snapToObjects="1">
      <p:cViewPr varScale="1">
        <p:scale>
          <a:sx n="69" d="100"/>
          <a:sy n="69" d="100"/>
        </p:scale>
        <p:origin x="151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EF4A8B4-0C5D-49DD-AD19-3CB133A20AAE}" type="datetime1">
              <a:rPr lang="en-GB" smtClean="0"/>
              <a:pPr lvl="0"/>
              <a:t>09/07/2023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8C916CE-908E-4015-82D5-D904D3836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2107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AFD6F4D-1519-4B06-ABC5-D19C011A21F5}" type="datetime1">
              <a:rPr lang="en-GB" smtClean="0"/>
              <a:pPr lvl="0"/>
              <a:t>09/07/2023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B030AAD-D974-4820-8C83-D903C4590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29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AFD6F4D-1519-4B06-ABC5-D19C011A21F5}" type="datetime1">
              <a:rPr lang="en-GB" smtClean="0"/>
              <a:pPr lvl="0"/>
              <a:t>09/07/2023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B030AAD-D974-4820-8C83-D903C459086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9051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AFD6F4D-1519-4B06-ABC5-D19C011A21F5}" type="datetime1">
              <a:rPr lang="en-GB" smtClean="0"/>
              <a:pPr lvl="0"/>
              <a:t>09/07/2023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B030AAD-D974-4820-8C83-D903C4590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690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AFD6F4D-1519-4B06-ABC5-D19C011A21F5}" type="datetime1">
              <a:rPr lang="en-GB" smtClean="0"/>
              <a:pPr lvl="0"/>
              <a:t>09/07/2023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B030AAD-D974-4820-8C83-D903C459086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2079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AFD6F4D-1519-4B06-ABC5-D19C011A21F5}" type="datetime1">
              <a:rPr lang="en-GB" smtClean="0"/>
              <a:pPr lvl="0"/>
              <a:t>09/07/2023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B030AAD-D974-4820-8C83-D903C4590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781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98835D4-D4EC-4A60-A4C9-4BB6B023B6B0}" type="datetime1">
              <a:rPr lang="en-GB" smtClean="0"/>
              <a:pPr lvl="0"/>
              <a:t>09/07/2023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8FE3299-D4B7-490A-9278-ACCEF010B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23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03EFD91-299B-41EB-BD05-BA67C517D1DE}" type="datetime1">
              <a:rPr lang="en-GB" smtClean="0"/>
              <a:pPr lvl="0"/>
              <a:t>09/07/2023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8FB8FEC-C64B-49FC-A6D2-D33D27613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454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6206712-7DAB-4E5B-B258-091CCB74BC72}" type="datetime1">
              <a:rPr lang="en-GB" smtClean="0"/>
              <a:pPr lvl="0"/>
              <a:t>09/07/2023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CD0E412-7FBD-4BA2-80A2-8D65F9DA0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51163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E9B30D8-E1DD-4F0D-AC42-8734B421C41D}" type="datetime1">
              <a:rPr lang="en-GB" smtClean="0"/>
              <a:pPr lvl="0"/>
              <a:t>09/07/2023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D094F92-137A-4A49-A1BE-E26EC1A27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36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6B91273-0AF0-4C83-BA70-568B26F6FE11}" type="datetime1">
              <a:rPr lang="en-GB" smtClean="0"/>
              <a:pPr lvl="0"/>
              <a:t>09/07/2023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55F54F7-2397-494F-8727-C094C815D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73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36B353F-FA84-4774-873D-ECA3617AB93A}" type="datetime1">
              <a:rPr lang="en-GB" smtClean="0"/>
              <a:pPr lvl="0"/>
              <a:t>09/07/2023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5F501F0-59CB-4068-BD8D-D1F3ACEC8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45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EE768FE-4004-475B-BF3B-17CBB16EBC5F}" type="datetime1">
              <a:rPr lang="en-GB" smtClean="0"/>
              <a:pPr lvl="0"/>
              <a:t>09/07/2023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27B5C5A-3697-4AE8-BBE4-B46A65F5C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244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6FF2C41-33B9-4CC7-B983-56FB152603D1}" type="datetime1">
              <a:rPr lang="en-GB" smtClean="0"/>
              <a:pPr lvl="0"/>
              <a:t>09/07/2023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5F7929B-9BBE-4CBE-B54E-4BB6446A6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37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3F377B5-E618-4328-A5F8-DE7DA6517958}" type="datetime1">
              <a:rPr lang="en-GB" smtClean="0"/>
              <a:pPr lvl="0"/>
              <a:t>09/07/2023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96CF004-01CC-4906-A24B-3CA0E76E1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29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03BEFE2-3795-434B-BF26-BF33933AF569}" type="datetime1">
              <a:rPr lang="en-GB" smtClean="0"/>
              <a:pPr lvl="0"/>
              <a:t>09/07/2023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71B7E7C-DD37-4255-A3A0-5EE820189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887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9AFD6F4D-1519-4B06-ABC5-D19C011A21F5}" type="datetime1">
              <a:rPr lang="en-GB" smtClean="0"/>
              <a:pPr lvl="0"/>
              <a:t>09/07/2023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lvl="0"/>
            <a:fld id="{3B030AAD-D974-4820-8C83-D903C4590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12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e/iPuzF3B44Y" TargetMode="External"/><Relationship Id="rId2" Type="http://schemas.openxmlformats.org/officeDocument/2006/relationships/hyperlink" Target="https://forms.office.com/e/icLhK4MGuW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nationalonlinesafety.com/enrol/st-joseph-s-catholic-primary-school-wr4-9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467541" y="376182"/>
            <a:ext cx="8302386" cy="193899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 dirty="0">
                <a:solidFill>
                  <a:srgbClr val="000000"/>
                </a:solidFill>
                <a:uFillTx/>
                <a:latin typeface="Comic Sans MS" pitchFamily="66"/>
              </a:rPr>
              <a:t>Welcome to Year 4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4000" b="0" i="0" u="none" strike="noStrike" kern="1200" cap="none" spc="0" baseline="0" dirty="0">
              <a:solidFill>
                <a:srgbClr val="000000"/>
              </a:solidFill>
              <a:uFillTx/>
              <a:latin typeface="Comic Sans MS" pitchFamily="66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kern="0" dirty="0">
                <a:solidFill>
                  <a:srgbClr val="000000"/>
                </a:solidFill>
                <a:latin typeface="Comic Sans MS" pitchFamily="66"/>
              </a:rPr>
              <a:t>With Mrs Boswell &amp; Mr </a:t>
            </a:r>
            <a:r>
              <a:rPr lang="en-GB" sz="4000" kern="0" dirty="0" smtClean="0">
                <a:solidFill>
                  <a:srgbClr val="000000"/>
                </a:solidFill>
                <a:latin typeface="Comic Sans MS" pitchFamily="66"/>
              </a:rPr>
              <a:t>Thomas</a:t>
            </a:r>
            <a:endParaRPr lang="en-GB" sz="4000" b="0" i="0" u="none" strike="noStrike" kern="1200" cap="none" spc="0" baseline="0" dirty="0">
              <a:solidFill>
                <a:srgbClr val="000000"/>
              </a:solidFill>
              <a:uFillTx/>
              <a:latin typeface="Comic Sans MS" pitchFamily="66"/>
            </a:endParaRPr>
          </a:p>
        </p:txBody>
      </p:sp>
      <p:pic>
        <p:nvPicPr>
          <p:cNvPr id="2050" name="Picture 2" descr="St Joseph's Catholic Primary School, Warnd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902" y="3660630"/>
            <a:ext cx="5715000" cy="17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>
                <a:latin typeface="Debbie Hepplewhite Print Font" panose="03050602040000000000" pitchFamily="66" charset="0"/>
              </a:rPr>
              <a:t>Homework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280457" y="1731818"/>
            <a:ext cx="8212379" cy="3911572"/>
          </a:xfrm>
        </p:spPr>
        <p:txBody>
          <a:bodyPr>
            <a:noAutofit/>
          </a:bodyPr>
          <a:lstStyle/>
          <a:p>
            <a:pPr marL="0" lvl="0" indent="0">
              <a:lnSpc>
                <a:spcPct val="90000"/>
              </a:lnSpc>
              <a:buNone/>
            </a:pPr>
            <a:endParaRPr lang="en-GB" sz="1800" b="0" dirty="0">
              <a:latin typeface="Comic Sans MS" pitchFamily="66"/>
            </a:endParaRPr>
          </a:p>
          <a:p>
            <a:pPr lvl="0">
              <a:lnSpc>
                <a:spcPct val="90000"/>
              </a:lnSpc>
            </a:pPr>
            <a:r>
              <a:rPr lang="en-GB" b="0" dirty="0">
                <a:latin typeface="Debbie Hepplewhite Print Font" panose="03050602040000000000" pitchFamily="66" charset="0"/>
              </a:rPr>
              <a:t>Homework to be in on Thursday and will be marked and returned Friday.</a:t>
            </a:r>
          </a:p>
          <a:p>
            <a:pPr lvl="0">
              <a:lnSpc>
                <a:spcPct val="90000"/>
              </a:lnSpc>
            </a:pPr>
            <a:r>
              <a:rPr lang="en-GB" b="0" dirty="0">
                <a:latin typeface="Debbie Hepplewhite Print Font" panose="03050602040000000000" pitchFamily="66" charset="0"/>
              </a:rPr>
              <a:t>Spellings – </a:t>
            </a:r>
            <a:r>
              <a:rPr lang="en-GB" b="0" dirty="0" smtClean="0">
                <a:latin typeface="Debbie Hepplewhite Print Font" panose="03050602040000000000" pitchFamily="66" charset="0"/>
              </a:rPr>
              <a:t>3 </a:t>
            </a:r>
            <a:r>
              <a:rPr lang="en-GB" b="0" dirty="0">
                <a:latin typeface="Debbie Hepplewhite Print Font" panose="03050602040000000000" pitchFamily="66" charset="0"/>
              </a:rPr>
              <a:t>games on </a:t>
            </a:r>
            <a:r>
              <a:rPr lang="en-GB" b="0" dirty="0" err="1">
                <a:latin typeface="Debbie Hepplewhite Print Font" panose="03050602040000000000" pitchFamily="66" charset="0"/>
              </a:rPr>
              <a:t>EdShed</a:t>
            </a:r>
            <a:r>
              <a:rPr lang="en-GB" b="0" dirty="0">
                <a:latin typeface="Debbie Hepplewhite Print Font" panose="03050602040000000000" pitchFamily="66" charset="0"/>
              </a:rPr>
              <a:t> per week tests </a:t>
            </a:r>
            <a:r>
              <a:rPr lang="en-GB" dirty="0">
                <a:latin typeface="Debbie Hepplewhite Print Font" panose="03050602040000000000" pitchFamily="66" charset="0"/>
              </a:rPr>
              <a:t>weekly</a:t>
            </a:r>
            <a:r>
              <a:rPr lang="en-GB" b="0" dirty="0">
                <a:latin typeface="Debbie Hepplewhite Print Font" panose="03050602040000000000" pitchFamily="66" charset="0"/>
              </a:rPr>
              <a:t>.</a:t>
            </a:r>
          </a:p>
          <a:p>
            <a:pPr lvl="0">
              <a:lnSpc>
                <a:spcPct val="90000"/>
              </a:lnSpc>
            </a:pPr>
            <a:r>
              <a:rPr lang="en-GB" dirty="0">
                <a:latin typeface="Debbie Hepplewhite Print Font" panose="03050602040000000000" pitchFamily="66" charset="0"/>
              </a:rPr>
              <a:t>Times tables – TTRS 10 mins minimum </a:t>
            </a:r>
            <a:endParaRPr lang="en-GB" b="0" dirty="0">
              <a:latin typeface="Debbie Hepplewhite Print Font" panose="03050602040000000000" pitchFamily="66" charset="0"/>
            </a:endParaRPr>
          </a:p>
        </p:txBody>
      </p:sp>
      <p:sp>
        <p:nvSpPr>
          <p:cNvPr id="4" name="AutoShape 2" descr="data:image/jpg;base64,%20/9j/4AAQSkZJRgABAQEAYABgAAD/2wBDAAUDBAQEAwUEBAQFBQUGBwwIBwcHBw8LCwkMEQ8SEhEPERETFhwXExQaFRERGCEYGh0dHx8fExciJCIeJBweHx7/2wBDAQUFBQcGBw4ICA4eFBEUHh4eHh4eHh4eHh4eHh4eHh4eHh4eHh4eHh4eHh4eHh4eHh4eHh4eHh4eHh4eHh4eHh7/wAARCAEpAOw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2MWsI/wCWa/lUiwRj+AflUuKsWSK03zDIxU6klQQqOij8qPKP90/lWi456VH3p8oIom3kP8NN+zSf3f1q+aKnlRVyj9ml/uj86Ps0v90fnV+ijlQFEW0n90fnS/ZpP7v61dpaOVBco/Z5P7v60nkyf3av0Clyhco+U/8AdNAib+6avYoxRyhcpeW/90/lR5b/AN0/lV3FLijlC5R2N/dP5UbG/un8qvUUcoXKOxv7p/Kk2t/dP5Vfoo5QuUNrf3T+VBVv7p/Kr2KMUcoXKG1v7p/Kk2t/dP5Vf20Yo5QuUNrf3TShW/un8qu7aNtHKFykwI68U2rF0PlU+9V6lqw0KKWkFOFAyUVZsR+8J9BVcVasR98+1aLcgc3U1UmmcyFYArY+8W6A+n1q0a868d+KrzQPEEdlZxLKJwWCjlg3Hv8A55qasmrJdS6VN1HZG74n1+TRvIT7PJeTzbiscbrEAB1JY5psPiSA6BDrElwIEkB/dS7XO4cFQV68+leZ3Wt2N3qL3etac1/K3+r88hjECMFU4UAHPTn1zWRdyDUJxa6XZFLcvtitbfq3HIH4DBP+ThySejb06nUsLJP3ke9aNqA1C0imKbDLEsq45BVhkHjNX6xPBWD4etmEUkTCNYyjjDJsULtP0INbda0W3BORyzSTdhaKzr24v4bomG2aa3wB8q/MDkZ78j5h0HGxvUVFDqGpsw83R3QELgiTOCeDnjjH8q1INalqJZG2KWVgT2APFL5n+y//AHyaBklFR+av91/++TR50fqR+FICSio/OiHVx3oM0fPzjjrQBJRUZmjH8YpVkRjhWBPPH0oAfRSCst9ZSOOOaWFkjcOcYJYBeuRigRq0VTg1CKaQRrHICc/eXHTH+Iq15i5xuFADqSm+Yv8AeFG9f7woELRTd6f3hTgQRkcigZFdf6v8aqVdnGYmqnipZSFFLSCnUhkorM8SeKLXw3aq00DzyzfcRSAOO5NagpHtGlxPHHaiVRtEssZdgO4AyMfXP4VWvQqk4KSdRXRyGkeMtX1e5aODSFgiVclzuLEk4AAPB/8ArVh/EWZo7RcW4aa9+eeZYcvDggAY6gHgD8a9EuLKYS28zXUjtGxOFiUAAjnoM/rWNrNxH/a9rHEsUf2iYxyXUsY/cqqFyBuGNx6DPrnnpXFOnU9tzSlp0R0uvTjNSpxsjxTVhLLamKGSVvmzJGVO48emP51peF7LVPPjmhVYp0OQzLgIvTHTp616dNfyC9uoZri4lh3RrarGqpLN5g/1m7Ayq/8A688Clt01S7ll1ETMlk00qpARlnRV2KAuOMsC+evOK1nPRqxdTG8+yJLy21q2sVjs7lknKYTYODJgcgdsn1rK+y/EY/8ALyw/4Gv+Fds1olxNG80bFQv3GxgH1qX+z7P/AJ90rPDYaUOa7dm9NSaWMVNW5U/VXOE+yfEb/n6b/v4v+FOFv8Rwf9cD/wACWu5+wWf/AD7p+VJ/Z9n/AM8Frq9n5mv9oL+SP/gP/BOI8v4jf30P4rTW/wCFjjsD9NtdwdOtP+eX/jxoGnWv92QfSRv8aOR9w+vx/kj/AOA/8E4TzfiOp/1LH8E/xpwvfiQv/Ljn6xx/413J0+DtJcj6TuP60n9nxf8APe8/8CpP8aOR9w+vQ/59x+7/AIJxP9pfEZeump/36T/4qm/2x8QV+9pqn/tgv+Ndz9hj/wCe15/4FSf40osov+e11/4Eyf40cj7h9dpf8+4/d/wThf7f8dL97Sc/9sP/AK9L/wAJJ42HXRs/9sTXc/Y07T3Q/wC3h/8AGk+xntdXQ/7ak0csu4fXKP8Az6j+Jw//AAk/jIH/AJAZ/wC/DUv/AAlXjAf8wJj/ANsWrt/skmeL26H/AAIf4UfZZv8AoIXP/jv+FLll3D63Q/59L8TiP+Es8W99AY/9sXo/4S7xV/0Lzf8Afl67f7LN/wBBC5/JP/iaPstx/wBBC5/JP/iaOWXcX1rD/wDPpficP/wl3ikf8y6f+/MlIfF/ikf8y2f+/Mldz9luP+glc/8AfKf/ABNJ9luP+glc/wDfMf8A8TT5Jdw+tYf/AJ9L8ThT4w8Vf9C2f+/MlL/wl/izt4db/vy9d19luP8AoI3P/fKf/E0fZZ/+gjc/kn/xNHJLuH1rD/8APpficTZ+KPFc93DFPoRjhd1V28l+FJ5NdjUv2Wb/AKCFyfb5f8KjIo5Wtzlr1YVGuSKXoFLRRSMCdauRDFsPXJqqvWrY/wBQn41rElsZUckEbkswIJGMqxX+VTU2qaFcoNpymT/XSGLurHJ/7664q0kMahQqKNvTjkVLSVlCjCm24rcpyb3ExRiiitBBiijNJzQAuKMUlFAC4pKWg0mCEooopDCiiigAopKBQAtFFFOwgoopRTEJRS0tADapOMOR71eNVJv9YamQ0RiloFFZjLC1dYYiQf7NU061fm4AHoBW0UQyGm06m1Q0FBopDSYAPvCvHdC8b3Nn4z12bWNTnk061EvlQM+QWDYVVHrXsQ+8DXz54b8Lx+K/EviKAymOeIyyQNnjeZDjPtx+tAzufh7ceKPEWoTeJdTvrm30vcWt7ONyFkx04/uj9T+vNaR4l1nxdrVyLrxivhuFeYIkO0HJ+6Dlcke5z7emx8KvFU9hFceFdaVlurNX+zB+C20EmL6jHHtWVqNz8MdejlvLoXuj37gtJHGp+/64wQefTFAWOz0vTvHFtpmqW/8AbsN+7xp/Z102Dtbd827IJ+79a5fxe3jrwfbWuqTeKPtqySiNoiMqGwTjB4I4PPFQ/CPUptB0rW9UvGuW0SBVMWV4Z92BtHYkYz2rNufEen+L/EaXfii+Nlpdsf3NpGhcsPcj17n8qEFj2rQL59S0Ox1CSPy3ubdJWT0LKCRXl/xU8Z+JNC8aGy0u8CWywxSeUYkYEkZPJGe1eo6He2Oo6Tb3mmsDaOuIsLtG0HbjHbpivMfGlvFN8btMjnUPFLGiOp7gowI/Wkhmr458ffZfA9hqWjTKl7qOPK+UMYwv3yQcjg/Lz6+1Hw58aTzeCr3W/E99vW3uvL8xYACAQuBhBzyfSsO1+HN9pc2r3moOktha2dz9hHmbuWVsHb24JP1xWV4S1mfQ/hdqNxbWkNzI1+ijzkDomV+8R+HHvR0A9HsPiR4TvLuO1XUHieRgqGWFkUk9OSMD8a5/X/iUNN+IA0szwjSYW8u6cwOXVgDuxjk846A1wnj6a5vdF0u+vPElrqdxLuY20UKKbcY7kAH2wfSt/wAdfZLH4oeHL66SKO2eG3eZnQbSN5DMfXjrTSQGp438cTRa14dvtG1R10m73GXKbAwVwDkMMjvXZaR448L6tq39mWGprJckkIDGyh8f3SRg1538YpdLvdU8OSadJbTWoleNvJA2ZDpkYHHf9al+JFnZ6b8T/DUmn2sNmJHiLCFAgP7zHQe3FFhHfa1468L6RfNZXmpAXCHDpHG0mw+h2g4PtWzo+p2Wr6fHf6dcCe2kztcAjp14PIrxrVrM6T4g1fW/DfiHSnIll+0W12B5ikEllww556YOTXoHwk1p9c8LtcPYQWbRzsjCBNsbnAJYDt15osB2VFJQKQh1LTaXNAAarXP+s/CrFQXP3gaT2GiGiiishluL74+tXJ/vmqtqMzKPcVZm++a3jsQyM02lNJTGgooopAIaiit7eF2eG3ijZvvFEAJ+uKlpRSGiA2tq03nG1gMuc7/LG7PrnGagn0fS7iQSTabaSODkM0K5q9RQMhe1tnt/szW8Jg/557Bt/LpVNtB0VvvaTZf9+VrTAooAhtbeC1gWC2hSGJPuogwBUM+m6fNepfTWcL3MeNkrLll+hq5WZr2tWmjxxeeJZZpm2wwxLueQ+wqbjjFydkX5Y0ljaORQ6MCrKehB6iqUei6TFZzWUem2yW03+siEY2t9RVS11y5wr6lo13YRN0kYh1UerY5X8a21IYBlIIPIIoTuVKDjuYkfhPw1Fbm3j0OxERbcV8odasaroek6rBHBqWnW91HH9xZEzt+ladIaZBiL4X8Orbw266NZ+VAxaJdnCE4yR+Q/KrOoaPpeoXUF1fWEFxPBjypHXJTByMfjWiaSgDBv/CPhi+umurzQ7KadzlnaPkn1Na9na29nbpb2kEcEKfdRFwBU1JRcAooopiFFLTaWgQtQ3PQVLUVx9zPvSewyvS0lFZDNCyGZ1qaT7xqLT/8AXZ9jUj9TW8diGMPWkpT1pKY0FJQaKADNLSUUhi0opBRSGLRmkrifFPjR7K/NnpsasYXxM8i8EjqoH9aiclFXZ0YfDVMRLlpo7c1y/iZ/7M12DXZbczxR2zxJj+FyR+WR3qC68faTDp8UyxyyXLj/AFAHKn0z3/DNULx/GniK0eEaZb2FpJjK3DbWI+nzEfjiplK6906KOGlSnetout/06ksnj608qQXVhIkZQgkHdzjgY9+ldD4MjuovC9gl6GWby8lW6qpJKg/RSBXn2leGtZuby4a2NmZdOuxGRI5wZE2tkcHI5HWusfxJq2k8+IdJ8uAHabmBgyfX/wDXiohKS+M6MXQpSajhrel9fxOspDXEa546SK7iTS1SeEYMjOCN3sPT610+hataaxZ/abVjwdroeqN6GtFOLdkcVbB1qUFOcbJl80hpTSVRyhTaU0lMQUlKabTEx2aKSigQtNmGYmpabJ9xvpQMq0tNpayGaen/AHnP+zTmpLD7kh9qGrdbEDaDRSUAgpKDSUDHUUlFIYopaSikAGvNfiZDbza/aWel25l1a4O11ThTkcFvTAySfQV6NcSpBBJPJ9yNC7fQDJrz3wNpK+Ip9U8QahJOsktwY7aSKQq0e37zD8Tt+i1nNc2h6GCm6N617W0+bN3w94L03TtNkjugt1fTx7Zrkjlc9k/ugfme9dDpsVxDYQw3cyzTou15FGN2Oh/LFFhFNbWKRXV2bmRAd0zKFLc9SBx0rlda8d2tpq0FpZQrdxNIkckgbGCzBfl9cZouomcYVsQ3bW2p1lva29vLPLBEqPcSeZKR/E2AM/kBWX4i0Q6zead584FjbSmWa3x/rSB8ufbPameMfEcHh2ySZ4xLLJnYpOBgdST6Vn+F/GS6neJZX9m1lPMMw7sgP7c8g0OSvYcMPW5PbRWhW8b+E4pbWbUNKjWGdAWeID5WHcgdjWv4DtdNtfDkH9nMZBJ880jffeTo270IxjHYCpfEuhvrZhifVLq1tFz50MBAM3/AuorG0JE8P+NJtDiytlexedbITna4HI/IN/3yKnl5ZXsaurKvh+Ryu46/I7E0hpaQ1oecJQaKQ00AUhpDRTJClpKM0ALmkb7pozSE8UDKnelpD1orNjNey4t5D6mkNLbcWn1amtWy2IGmkNKabQMKKDSZoGLRRRSGLRSUUMDP8Slh4e1DbnP2d+n0rkvhnca9HodlDBpdo2nGV90xnKyYLnc2MY4OeO9dzcwrcW0tu/CyoyE+xGK4XwXrun+HtEvtO1m6jtWsLpwFY5ZgxLcDvzuHHpWb3O2jeVCUYq7ud5PGs0Dwtna6lTj0IryXxh4fsfD2q6RbWRmcyyxNJJK+5nPnKB7DjsK9T0u9t9S0+C+tSxhmXcm5Spx9DXPeNvDV5rmpaZd2s0CC1kUyLISCQHDcYB549qU43Hg6/sptSdlZ/fY5341g+ZZbuUMT/wAxmk+JMzQeN9Mmt1DSqISoHc+YcV2XjHw/F4g0z7OWWOeMloZCMgHuD7GuY0TwRrD+IrbVfEOow3CWzB0SOR3Z2X7uSwGAOuBmocXc6qWJpKinJ6pNW73O91A3K20xslie4APlrKSEJ9CRzXnur3GtDxv4fm1azsbeYzCNBazM+VJIOcgf3j+tdzqerWOmywrfSmFZiQsjKdmfQt0H41xU8y658XbOO3YPBpkTSOyng4BH/oT/APjpq5dDmwykoyk1pZ6/geh0hooNUcLGmkpTSGqEJSUGigQUlFJQAuaQ9KKQ0AVn+8aSlm/1hplQM3IuLNPfJqNqmH/HtGPaoGrboQNNFFIaQwNJQaSgB1GaSjNAC5pc02ikNCmuL8a6JHDrFt4ph0+O9Nsf9JgZA25cY3gHuB/IV2dIe/epaubUarpyv95QTXNNk0N9ZS5U2iRl3bPK4HQjsfarGl30Gpadb39tu8mdA6blwcH2rjPF3gX7ZHPJoswgExDTWjMRFKQc9un8vpTR4z1LRo1g1zw3cWyRKAZYAfLVRwMHlf8Ax6ou1udLw8JxvRd/J6P/AIJ3oYHOCDjrjtVS91C3s7i1huNy/aX8tHx8obsCe2e1eZWHxA02z8R6vqbJM8F4kIhj3jIZAwOeeM5HSp9T1zxT4utzY6V4dkgt3YEz3ClAuDkEMwH/AI6CaObsNYKUZe+0l6o6T4j+KLHR9LlstqXN5OuxYNu/GemV7n0HrSfDHw7JoekPdXyBdRvSJJh/zyUfdj/DJJ9yah8H+BodLuxq2sXH9paqTuDsD5cRPXaD1P8AtHn6V2WaaXVmVWrFQ9lT26vv/wAAdRmm5pKs5RSaQ0GkoEJSUGkoAWkpKM0CCikooAgn+8PpUealuegNQVDGdDJxDGP9kfyqu/arFxxtHoKquea3IQZpDRSGpGIaM0lFAx1FNooAdRTSa5Pxv4zTwzd21u1i1yZ42fIcLtwQP61Mmka0qU6s1CCuzrc0Zry5viyCTt0Y/jNUEvxXvOfK0a3x/tyt/Ss/ax7nb/ZeK/k/I9XzSGvIv+Frax/0CNP/AO/j0D4q6x/0CdO/7+PS9rHuWsoxf8n4o9c2rn7o/KlFeR/8LV1b/oFWH/fx6VfinrDEAaTYkk4ADvyaXtYjeUYtK7h+KPW3dY0LuwVR1JOBVBtb0lXKG/g3A4PzVi6tfSaZoC63r9qLicBR9ljP7uMntz1Pua5M/Fi6W72JpVuLcH7vnHeB/Krc0tznoYGvXTlTjdHqUM0cyb4ZEkX1U5p9cr4b1bTvEto97pWbK+iI81MdCem4DhgcdetdBYXRuIjvURzIdkqZztb/AA7iqTucs4SpycZKzRZpKTNFMgDSUUZoEFIaXNJQAUGikNAEVx/q/wAar1Zm5jNVM1LGjo7o/PVVvvVPcH5zVc9a2ZCCkNBpKljCijNJQMWkNFJQAGvI/jm3/E407/rg/wD6EK9bNePfHGTPiCyj/u22fzY/4VjW+Bnq5Mr4yPz/ACKvw3vLW/gvPCeobfKvlLWzkcpIBnA/LP4Gty90m3vLy08DWMxS20+E3N/MiZeV+OB75bP4+1ee+GdRj0nxDY6lNG8kdvLvZUxuI2kcZ+tbtt4yS18b3mvRWbvbXYMckLMA+w46EcZ4Fc8Zq2p7uKwdX28pUl0uu3Nt99izqvhWxi8OtrFvHrNqIbhY5YL6JVkZSQNyAAev6Vo/8IdpN1oV3dW9nrenva27zLJehB520E4KjkdPQdawbjXPD1tJHdabY6tJdRXCSp9tuA0ahWBIwOuRxzWldeONFN5q15babqJn1O0aCRpZlKoSpAAHYc+v4VXuGLjj7K3N/VtN/wAyC68P+HdP8NaXq2oX+pebf2xdYo1QgvtU9cDAGfrzWd8ObVLzxnpsMhG1ZPNII67RnH6VBr/iCPVPD+iaYlrJE2mwmN3ZgQ5IUZH/AHzVTwvqX9la/Y6ic7YJlZwO69x+VZ3XMrHoRo13hKnO3zO+/wA7WPoHXNLs9a0yXTr9GeCXG4K5U8HsRyK8l8d3OjaS914b07w3YW3llMXIGZOgORx1PTJJr0jxlrsmj+HF1awWK4UyR43E7WRs8gjp2rgvEXjXQdW0ucSeHI21GWIxiaSONihxgEP97jtXRUkrWufN5bRqOSqKHMk+9rPuTfAiyla81PVXkVF2C2SHcC3UMXI7DgAfjXpOPL1oMCAJ4eR6sp6/kQK8f+DTXMnjci2Y+RFbObojpg8KD77sH8K9fjfz9Zk24KW0YQn/AG25I/LFVT+FGOaK2KnrcvUGkorQ84M0UlGaBC0lJRQAuaSiigBH+6fpVKrjDPWqTdTUsZvzH5jUJqSX7xqEnmtmSBpDSFvzppYZxkZ9KTAcaSkJpu4YyDmkA80majaaMFQZEBY4UFup9qdmgYprm/E3g3SPEGoLfXzXIlWMRjy5NowCT/U10eaaWGcZGfSpauaU6kqb5oOzOIHww8M/3r//AMCDSj4YeGO/2/8A8CT/AIV21RXFzb2+zz544t7bU3sBuPoM9ajlj2N/ruI/5+P72cePhj4V7rqB/wC3o/4VIvw18KL/AMu92frcmuqF5am6a1FzD56rvaLeN4X1I64os7u1vIjLaXENxHuKlonDDI6jI70cq7B9cr/zv72c0nw78KL/AMuMp+sxqVfh/wCE1/5hgP1kNdPmqWo6tp+n3Fpb3t2kEt5L5VurZzI/oKOVdg+tV/5397KTaQllp50+3tEu9KK7Ws5DkqP9knqPY/ga5u48IeA2f99pl7bE9Ygs2Pp8oI/Wuv1fWdN0lrVNRulgN3MIYMqTvc9BwPfvV/Jp2MlUktmYOjWVrp9obHw3pS2Fuxy0zptB9wD8zH64rZsreO1gEMeTySzHqzHqT71BqWqadpohOoX0Fr58gji81wu9vQZ6mo/7a0r+1J9L/tC3+2wRmWWDf86IOpI9KZm2aOaDVHSNUsNXsVvtNukubZmKrInQkHB/WrmaYC5orK0vXtN1LVNQ020lZrnT5BHcKUI2k9ME9fwrSLc9aAHZozTdw9RWade0seIRoBuh/aJg+0CLaeUyBnOMdxxmgTNSioxLH5nl+Yu/+7nmn5oEFUpeJG+tXTVOf/WmpYzal6moSfm/pU0neq06llZQxUspG4dR71sSeWeFv7Tsfi94jj1HWLnU/semqylwEGGCPgIOBjpmuKje8i8M6P49/tG7fXb3WvLZjKdrR8/u9vTHB49OK9S0n4frp/iNtePiXWLm5kwJxKUxMoGArYHI/wAKraZ8L9IsdTtpv7S1CewtLg3Ntp8jAwxyHv6mquibM0dS8ZaZPNq2kW8OoLdQW1wd72rrH8iE8ORivGPC2teILTwtceGYfNeTX0E9pNuJ8qL5hMSe3yp/M19Galbi+065sZJHVLiF4mI6gMpBI/OsbRvCunaX4bh0WPMqwwPAlw6jzVVs5we3WpTSHY8l8E3yw6d4CSazguZJb+5dZZSxeLay8rggZ+ua1rbx/wCMn0/T9bddKOmz6ubBo1jbzWG8LnrgcGuusfh1pNnHoax3l2w0YzGDOPnMhBO76Y4p0Hw+0mHw/Y6KLq6MFnf/AG5GJG5n3BsH2yKLodmc9qPjvXovD/jO+iNoJNI1BLe0zESAhkVTu55OCfSs3S5vEl58V7q9t9QtI3GiQXMoaFipiIUlAM8Nknmun1b4W6BqOoajdS3eoxpqEnmywRzbY9+c7sd+/XpV+98B6RcaxbaqlzfW1xDbpbN5MxUTRp0VvX3pXQ1c4XRfHXjLVp7XWbGK4ntJb7ypLGPTyYo4N2N3nd3A7V03x7tHm8CjUYciXTbuK6U9xzt/9mB/CrsHw50O31H7TaXWp20Pni4+yRXTLDvDbvu+me1dRrFhbatpdzpt4pa3uY2jkAODtIwcHtUtq+g0fPEviS5h8XXvxE8tzp1/LcWMQ/i4hAX9CD+BrX0TUte0bTvDfhXSm1CA3Ni9/cGygSSeSRzwAH42jgnvXp03w88LTeGIPDklnK1hBMZ0AmIfec5JbvwcVa1/wdoGtw2kd9ayBrNBHbzQymORFAxgMOcU3NBY83ufF3jfGgaDqUd/a3tw0xuZLaOMXEyqTtC7vlU4HNU/EmqeKbfT/DlxrVnNdahY6432ZHCiWZAhKhgvG6vT5PAXheXR4dKl09nhgkaSN2lYyq7dW39cmprDwX4bs47VIdP/AOPW5+1RM8jMwlxjcSepxQpIGjy+/wBQutX8DeHNa1DVnv7uTxDF5iFQotjvA8sADtjvVq+8QeJYdam8Btqd2dSk1mPybsY3/Y2G7qPQYP0Jr0j/AIQzwxvlb+yYh5tyt04BODMpyHx61VPhWWb4mf8ACWXM0DQw2f2e2iVDvVu7E9+Cw/EUcyAq/GnTWvvAN1NCMz6e6XcR6nKHJ/TNePSatqC3F38RQsiwahJPYMvoGhwD/wB9fyr6TnijngeGZFkikUq6sMhgeoNZP/CL+Hf7HGj/ANjWn9nB/MFvs+Td649aSlZA0eSaLbyJL4W8M6jrF5o+ly6Mb3db3HkmW4YsxBf2znHt71U0zWNf1z/hErGfXtQgFxfXNi1zDIVaaIbcMexPJGa9s1XQdF1W1itdS0u1u4If9WkiZCfT0qSPSdLiW1WPT7ZRaf8AHsBGP3X+76U+ZBY8D8Qvqeh+MPEFjDdXq6UtxanUruKQ/aBD0ByOeecn6Vb8Q39lPqPiy51DXbq2urOKKTw/sumUMmCVKDPzbgEyfevdZLCxeSaSSzt3edQspMYJkA6BvWopNI0mTyvM0yzfyRtj3QKdg9BxxRziseKT69cW2pa0viC8nt5tV8NwtCrbhvmKrnaB0JwelVtKt9Dj1zwfrHiFHWzu9IBmmd3CidGwuSD6DpXvc1pazSpNNawSSIMK7xglR7E0ptrZo1ja2gMafdUxghfoMcUc4WPCdAaHTfiJayQrba/JdaoT5uJUvLcE4y2eNo57Y68177USwxLIZFhjVz1YIAT+NSUm7haw6qtx/rPwqxUMy7mz7VLGar9TUL9apSa9pH/P/F+v+FQtr2j/APQQi/X/AArW6H7Kf8rNGkNZp13SP+ghF+v+FIdd0n/n+j/I/wCFS2h+yn/KzSNJWb/bmk/8/wBH+R/wpDruk/8AP6n/AHy3+FK6GqVT+VmkaSsxtf0gf8vqf98t/hUbeItGXrfL/wB8N/hRdB7Kp/KzWNJWMfE+iZ/4/c/SJ/8ACgeJdHJ4uJD9IX/wqbopUanY2aM1kjxBpzfdNw30gb/ClOu2g/5YXp+lu1JtD9jU7GoaKxzr9t/z56ifpatSrrkTfd0/VD/26tSug9jPsbFGayv7YHbTNU/8BTSNrEg+7pGpt/2wxRdC9jPsa2aM1kDVro/d0PUPxCj+tOGpXp6aLdfjIg/rRdB7KX9NGrmjNZR1DUv4dEnP1njH9aZ/aGsdtBcfW7j/AMaLoPZS8vvRsZpM1lreaww/5BKKf9q5U/yppuNeP3dPsx9bg/4UXD2T7r70a1FZIl8Qk82WnqPedv8A4mnbtfP/ACy0wf8AbST/AOJp3D2fmjUpKyH/AOEhz/rNKQf8DP8ASkB1j+PUtNX6RE/1pXD2fmjYpaxWbUu+tacv/bH/AOyqFn1HP/Iyaavt9nB/9np8w/Y36/n/AJHQUma5/wAy87+KdP8Awtl/+OUvmXHfxVY/9+E/+Lo5h+xff8/8jln+Kjf9ASH/AL7NRN8VG/6AcP8A33/9auul8B+EtwU6byeg+0yZP/j1RP4B8JADOmEc45uZf/iqOWp3PR+sZd/z7f8AXzOUPxUf/oCQf99mkPxUk7aLD/32a6pvAXhJRubTMDIHNzL1P/AqcPAnhVemlD8ZpD/7NS5ancPrGXf8+3/XzOSPxUm7aLB/32aT/has/wD0B4P+/hrsV8FeGF6aRF+LMf5ml/4Q/wAND/mD234g0uWp3D6zl/8Az7f9fM4s/Fa57aPB/wB/DTD8V77+HSbcfV2rt/8AhEfDQ/5gtp/3xR/wiXhsf8wWz/74qeWp3D61l/8Az6f9fM4Rvivqn8Om2n/fT/41E3xY1jHGm2X5v/jXoH/CJ+G/+gLZf9+xTh4X8OD/AJgdh+MCmjln3H9bwP8Az6POz8V9a/6B9iPxf/Go3+KmuH7tnYr+DH+telDw34eHTQ9O/wDAZP8ACnroOhr93R9PH0t0/wAKXLPuNYzBL/lyeWP8UfER+7HZr/2zpn/CzfEp/jtR/wBshXra6RpS/d02zH0hX/Cnrp1gv3bG2H0iFHJPuP6/g/8AnyeQn4k+J/8AnrbD/tiKjf4keKT0ubZf+2C17OLa3UcW8Q+iCnCKIf8ALJP++RS9nLuH9oYbpQX9fI8TX4geK5jhL1Sf9iFakHi7xs/3Zrv/AIDb/wD1q9qCKP4F/KjA/uj8qfs5dw/tKj0or+vkeJnxN44fj7RqP/AYT/hQNY8eSD5ZtZP0hb/CvbcD0FFL2b7i/tSn0pL+vkeKC++IDj72uH/tk/8AhTHh8ezcsmsN9dwr27mjJo9n5h/a3amjxFNI8dP0g1Pn1lx/Wnnw745Yc2+oH/t4H/xVe15oqvZeYv7YmtoI8RHhPxrIebK9/wCBXK//ABVSjwP4wccxEf71z/8AXr2mij2S7k/2xW/lX9fM8WPgDxYesUZ/7eKF+Hfihj80duPrN/8AWr2mij2SD+2a/ZHjX/CtPEh72Q+sx/wpw+GfiLH37D/v8f8A4mvZPxoo9khf2xiPL7jN8T2N7ealaNaRYEccg+0KwDRlsDgnkcZrGn0vxBJC0UgnklRm8iU3A2KoEm3I7tkpya7dqYa6zxzg9Q0/xVfSOzxyKS0clsrzrsgdGJ3OB97O1CB2Oat6Fp+vQaraSXUl1LbAuZBPIPkBUdArHccjvnrxiuuNNakM4iTSfE11eagZZpYIZEkaIJckASgHyyOScfdJ6D2pp0fxU0krRXjwlmf948+T0DA7ckY3Iq8Y+Vm4rtmNNJqbgcXb6D4ha+T7beTtH5kTSNHckBk+TemM56hyCAOvXtW14Usb6wiu47wsVabdCXlMj7f9o5I+mMe4rZJpuaTYx+aM0zNGakY+imZozSAfRmm5ozQA/NJTc0maBj80ZpmaM0gH5pM03NJmgB+aM0zNGaBD80ZpmaM0wH5ozTc0ZoAdmjNNzRmgB+aKZmjNAF4mmE0hamlq2ZApNMY0hamFqQ0KTTSaQtTGapAcTTSaaTSFqkofmk3UzNG6kBJmjNR7qA1AEgNGaj3UbqAJM0ZqPdRuoKH7qXNRbqXdSsA/NGaZmjdQIfmjNM3UbqBD6XNRhqXdTuA/NGaZmgtigCTNGaiM0Y6uo/Gk8+L/AJ6J/wB9UwJ80lQ+dF/z0T/vql8+L/nqn/fVAEbaoy8G3b86gGuKWdfssg2nGSev0p7VBJWqdzHUc2uJ/wA8G/76qJtdj/54P/31VeWqclPQXMzQOvR/8+7/APfVMbX1/wCfZv8Avr/61ZrVGetDSGpM0z4gX/n1b/vv/wCtTDr57W3/AI//APWrOHWnJUtLsNNl46+//PsP++qQ69L2tl/76qBf6U9am6XQtX7jjrtzni2T9aT+2r7PFun5GpE6GnD7v4VLkuwa9yE61fnpboPoppP7W1I9IV/74NWKB1qeddirPuV/7U1Q/wDLJR/wCg6hqx6KB/wAVaopc/kFvMq/bNYPoP8AgIo+06wf4wPwFWz0pB1pe0fYOXzK3masf+W2Pyozqp/5ej+dWzRR7RhYqY1PveOPo1Hl37H5r1/zNW6O9CqMOUqC3uu95J+Zpfs0563kp/GrVLQpsOVFX7Gf4riU/jT1sk7yyH/gVWO9KtPnYrIhFnDjncfxp62dv/dP51KvanDqKXMwsMW0gx/q6f8AZLf+4KkHWn0cz7jsf//Z">
            <a:extLst>
              <a:ext uri="{FF2B5EF4-FFF2-40B4-BE49-F238E27FC236}">
                <a16:creationId xmlns:a16="http://schemas.microsoft.com/office/drawing/2014/main" id="{38931763-512C-4D1A-BFA3-AB2A361843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8732878-725E-4D04-B2CE-C5A8052BA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919" y="3819265"/>
            <a:ext cx="1582057" cy="21721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E499B75-735D-46CE-BE19-211C93078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8877" y="3819265"/>
            <a:ext cx="1582057" cy="217218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ebbie Hepplewhite Print Font" panose="03050602040000000000" pitchFamily="66" charset="0"/>
              </a:rPr>
              <a:t>Reading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944" y="1814227"/>
            <a:ext cx="8201892" cy="3880773"/>
          </a:xfrm>
        </p:spPr>
        <p:txBody>
          <a:bodyPr>
            <a:normAutofit fontScale="92500"/>
          </a:bodyPr>
          <a:lstStyle/>
          <a:p>
            <a:r>
              <a:rPr lang="en-US" sz="2800" dirty="0" smtClean="0">
                <a:latin typeface="Debbie Hepplewhite Print Font" panose="03050602040000000000" pitchFamily="66" charset="0"/>
              </a:rPr>
              <a:t>Reading is the most important thing you can do at home with your child.</a:t>
            </a:r>
          </a:p>
          <a:p>
            <a:endParaRPr lang="en-US" sz="2800" dirty="0" smtClean="0">
              <a:latin typeface="Debbie Hepplewhite Print Font" panose="03050602040000000000" pitchFamily="66" charset="0"/>
            </a:endParaRPr>
          </a:p>
          <a:p>
            <a:r>
              <a:rPr lang="en-US" sz="2800" dirty="0" smtClean="0">
                <a:latin typeface="Debbie Hepplewhite Print Font" panose="03050602040000000000" pitchFamily="66" charset="0"/>
              </a:rPr>
              <a:t>Children must </a:t>
            </a:r>
            <a:r>
              <a:rPr lang="en-US" sz="2800" dirty="0">
                <a:latin typeface="Debbie Hepplewhite Print Font" panose="03050602040000000000" pitchFamily="66" charset="0"/>
              </a:rPr>
              <a:t>read to an adult at least 3 times a week.</a:t>
            </a:r>
          </a:p>
          <a:p>
            <a:endParaRPr lang="en-US" sz="2800" dirty="0">
              <a:latin typeface="Debbie Hepplewhite Print Font" panose="03050602040000000000" pitchFamily="66" charset="0"/>
            </a:endParaRPr>
          </a:p>
          <a:p>
            <a:r>
              <a:rPr lang="en-US" sz="2800" dirty="0">
                <a:latin typeface="Debbie Hepplewhite Print Font" panose="03050602040000000000" pitchFamily="66" charset="0"/>
              </a:rPr>
              <a:t>Three comments per week in their reading record book by an adult.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4769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09599" y="683491"/>
            <a:ext cx="7384474" cy="1320800"/>
          </a:xfrm>
        </p:spPr>
        <p:txBody>
          <a:bodyPr/>
          <a:lstStyle/>
          <a:p>
            <a:pPr lvl="0"/>
            <a:r>
              <a:rPr lang="en-GB" dirty="0">
                <a:latin typeface="Debbie Hepplewhite Print Font" panose="03050602040000000000" pitchFamily="66" charset="0"/>
              </a:rPr>
              <a:t>Rewards and sanctions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11728" y="1754982"/>
            <a:ext cx="8402782" cy="3599316"/>
          </a:xfrm>
        </p:spPr>
        <p:txBody>
          <a:bodyPr>
            <a:normAutofit fontScale="92500"/>
          </a:bodyPr>
          <a:lstStyle/>
          <a:p>
            <a:pPr lvl="0"/>
            <a:r>
              <a:rPr lang="en-GB" sz="2800" b="0" dirty="0" smtClean="0">
                <a:latin typeface="Debbie Hepplewhite Print Font" panose="03050602040000000000" pitchFamily="66" charset="0"/>
              </a:rPr>
              <a:t>Positive behaviour is praised.</a:t>
            </a:r>
          </a:p>
          <a:p>
            <a:pPr lvl="0"/>
            <a:endParaRPr lang="en-GB" sz="2800" dirty="0">
              <a:latin typeface="Debbie Hepplewhite Print Font" panose="03050602040000000000" pitchFamily="66" charset="0"/>
            </a:endParaRPr>
          </a:p>
          <a:p>
            <a:pPr lvl="0"/>
            <a:r>
              <a:rPr lang="en-GB" sz="2800" b="0" dirty="0" smtClean="0">
                <a:latin typeface="Debbie Hepplewhite Print Font" panose="03050602040000000000" pitchFamily="66" charset="0"/>
              </a:rPr>
              <a:t>All children are aware of the consequences of their words and actions.</a:t>
            </a:r>
          </a:p>
          <a:p>
            <a:pPr lvl="0"/>
            <a:endParaRPr lang="en-GB" sz="2800" dirty="0">
              <a:latin typeface="Debbie Hepplewhite Print Font" panose="03050602040000000000" pitchFamily="66" charset="0"/>
            </a:endParaRPr>
          </a:p>
          <a:p>
            <a:pPr lvl="0"/>
            <a:r>
              <a:rPr lang="en-GB" sz="2800" b="0" dirty="0" smtClean="0">
                <a:latin typeface="Debbie Hepplewhite Print Font" panose="03050602040000000000" pitchFamily="66" charset="0"/>
              </a:rPr>
              <a:t>All classrooms display the following…</a:t>
            </a:r>
            <a:endParaRPr lang="en-GB" sz="2800" b="0" dirty="0">
              <a:latin typeface="Debbie Hepplewhite Print Font" panose="03050602040000000000" pitchFamily="66" charset="0"/>
            </a:endParaRPr>
          </a:p>
          <a:p>
            <a:pPr lvl="0"/>
            <a:endParaRPr lang="en-GB" sz="2000" dirty="0">
              <a:latin typeface="Comic Sans MS" pitchFamily="66"/>
            </a:endParaRPr>
          </a:p>
          <a:p>
            <a:pPr lvl="0"/>
            <a:endParaRPr lang="en-GB" sz="2000" b="0" dirty="0">
              <a:latin typeface="Comic Sans MS" pitchFamily="66"/>
            </a:endParaRPr>
          </a:p>
          <a:p>
            <a:pPr lvl="0"/>
            <a:endParaRPr lang="en-GB" sz="2000" b="0" dirty="0">
              <a:latin typeface="Comic Sans MS" pitchFamily="66"/>
            </a:endParaRPr>
          </a:p>
          <a:p>
            <a:pPr lvl="0"/>
            <a:endParaRPr lang="en-GB" b="0" dirty="0">
              <a:latin typeface="Comic Sans MS" pitchFamily="66"/>
            </a:endParaRPr>
          </a:p>
          <a:p>
            <a:pPr lvl="0"/>
            <a:endParaRPr lang="en-GB" b="0" dirty="0">
              <a:latin typeface="Comic Sans MS" pitchFamily="66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725952"/>
              </p:ext>
            </p:extLst>
          </p:nvPr>
        </p:nvGraphicFramePr>
        <p:xfrm>
          <a:off x="207818" y="318655"/>
          <a:ext cx="8756073" cy="6421449"/>
        </p:xfrm>
        <a:graphic>
          <a:graphicData uri="http://schemas.openxmlformats.org/drawingml/2006/table">
            <a:tbl>
              <a:tblPr firstRow="1" firstCol="1" bandRow="1"/>
              <a:tblGrid>
                <a:gridCol w="1108364">
                  <a:extLst>
                    <a:ext uri="{9D8B030D-6E8A-4147-A177-3AD203B41FA5}">
                      <a16:colId xmlns:a16="http://schemas.microsoft.com/office/drawing/2014/main" val="1282206746"/>
                    </a:ext>
                  </a:extLst>
                </a:gridCol>
                <a:gridCol w="3183293">
                  <a:extLst>
                    <a:ext uri="{9D8B030D-6E8A-4147-A177-3AD203B41FA5}">
                      <a16:colId xmlns:a16="http://schemas.microsoft.com/office/drawing/2014/main" val="2639331627"/>
                    </a:ext>
                  </a:extLst>
                </a:gridCol>
                <a:gridCol w="4464416">
                  <a:extLst>
                    <a:ext uri="{9D8B030D-6E8A-4147-A177-3AD203B41FA5}">
                      <a16:colId xmlns:a16="http://schemas.microsoft.com/office/drawing/2014/main" val="3323819840"/>
                    </a:ext>
                  </a:extLst>
                </a:gridCol>
              </a:tblGrid>
              <a:tr h="1256802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u="sng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Actions affecting school community</a:t>
                      </a:r>
                      <a:r>
                        <a:rPr lang="en-GB" sz="16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Persistent bullying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Significant damage 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Fixed term exclusion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Removal from playtimes and lunchtimes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Family restorative practise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Involvement of local police – whole class talk / assembly / small group etc as needed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619889"/>
                  </a:ext>
                </a:extLst>
              </a:tr>
              <a:tr h="1256802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u="sng">
                          <a:solidFill>
                            <a:srgbClr val="FF99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Actions affecting the class</a:t>
                      </a:r>
                      <a:r>
                        <a:rPr lang="en-GB" sz="1600">
                          <a:solidFill>
                            <a:srgbClr val="FF99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Disrupting lessons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Threatening or abusive behaviour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Removal from classroom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Meeting with parents 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Individual Behaviour Plan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Loss of free time – 15mins x 2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0196587"/>
                  </a:ext>
                </a:extLst>
              </a:tr>
              <a:tr h="1256802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u="sng">
                          <a:solidFill>
                            <a:srgbClr val="9672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Actions affecting another person</a:t>
                      </a:r>
                      <a:r>
                        <a:rPr lang="en-GB" sz="1600">
                          <a:solidFill>
                            <a:srgbClr val="9672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Being disrespectful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Intentionally hurting someone else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In-class isolation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Work in a separate room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Communication with parents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Behaviour reflections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Loss of free time – 15 mins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8074691"/>
                  </a:ext>
                </a:extLst>
              </a:tr>
              <a:tr h="1003183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u="sng">
                          <a:solidFill>
                            <a:srgbClr val="FFCC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Actions affecting you </a:t>
                      </a:r>
                      <a:r>
                        <a:rPr lang="en-GB" sz="1600">
                          <a:solidFill>
                            <a:srgbClr val="FFCC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Not engaging with learning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Being unsafe online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Talk with an adult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Loss of free time – 5 </a:t>
                      </a:r>
                      <a:r>
                        <a:rPr lang="en-GB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mins</a:t>
                      </a: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Catch up on missed work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Reflection time 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7579688"/>
                  </a:ext>
                </a:extLst>
              </a:tr>
              <a:tr h="1510422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u="sng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You are getting it right when you are…</a:t>
                      </a:r>
                      <a:r>
                        <a:rPr lang="en-GB" sz="16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Respectful,</a:t>
                      </a:r>
                      <a:r>
                        <a:rPr lang="en-GB" sz="16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Trustworthy,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Friendly,</a:t>
                      </a:r>
                      <a:r>
                        <a:rPr lang="en-GB" sz="16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Responsible,</a:t>
                      </a:r>
                      <a:r>
                        <a:rPr lang="en-GB" sz="16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Forgiving</a:t>
                      </a: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Following Jesus In All You Do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Praise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Certificates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Stickers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House Points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Whole </a:t>
                      </a: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Class Rewards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504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993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09414" y="1613202"/>
            <a:ext cx="7510753" cy="465175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Debbie Hepplewhite Print Font" panose="03050602040000000000" pitchFamily="66" charset="0"/>
              </a:rPr>
              <a:t>White shirt/blouse and school tie or white polo shirt with or without school logo</a:t>
            </a:r>
          </a:p>
          <a:p>
            <a:r>
              <a:rPr lang="en-US" sz="2000" dirty="0" smtClean="0">
                <a:latin typeface="Debbie Hepplewhite Print Font" panose="03050602040000000000" pitchFamily="66" charset="0"/>
              </a:rPr>
              <a:t>School sweatshirt/cardigan with logo </a:t>
            </a:r>
          </a:p>
          <a:p>
            <a:r>
              <a:rPr lang="en-US" sz="2000" dirty="0" smtClean="0">
                <a:latin typeface="Debbie Hepplewhite Print Font" panose="03050602040000000000" pitchFamily="66" charset="0"/>
              </a:rPr>
              <a:t>Grey trousers </a:t>
            </a:r>
          </a:p>
          <a:p>
            <a:r>
              <a:rPr lang="en-US" sz="2000" dirty="0" smtClean="0">
                <a:latin typeface="Debbie Hepplewhite Print Font" panose="03050602040000000000" pitchFamily="66" charset="0"/>
              </a:rPr>
              <a:t>Grey skirt/pinafore  </a:t>
            </a:r>
          </a:p>
          <a:p>
            <a:r>
              <a:rPr lang="en-US" sz="2000" dirty="0" smtClean="0">
                <a:latin typeface="Debbie Hepplewhite Print Font" panose="03050602040000000000" pitchFamily="66" charset="0"/>
              </a:rPr>
              <a:t>White or grey socks or grey tights </a:t>
            </a:r>
          </a:p>
          <a:p>
            <a:r>
              <a:rPr lang="en-US" sz="2000" dirty="0" smtClean="0">
                <a:latin typeface="Debbie Hepplewhite Print Font" panose="03050602040000000000" pitchFamily="66" charset="0"/>
              </a:rPr>
              <a:t>Black smart low shoes</a:t>
            </a:r>
          </a:p>
          <a:p>
            <a:r>
              <a:rPr lang="en-US" sz="2000" dirty="0" smtClean="0">
                <a:latin typeface="Debbie Hepplewhite Print Font" panose="03050602040000000000" pitchFamily="66" charset="0"/>
              </a:rPr>
              <a:t>In the Spring/ Summer term children may wear a green check dress or grey shorts. </a:t>
            </a:r>
            <a:endParaRPr lang="en-US" sz="2000" dirty="0">
              <a:latin typeface="Debbie Hepplewhite Print Font" panose="03050602040000000000" pitchFamily="66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09599" y="292402"/>
            <a:ext cx="6347713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u="sng" smtClean="0">
                <a:latin typeface="Debbie Hepplewhite Print Font" panose="03050602040000000000" pitchFamily="66" charset="0"/>
              </a:rPr>
              <a:t>KS2 Uniform</a:t>
            </a:r>
            <a:endParaRPr lang="en-US" b="1" u="sng" dirty="0">
              <a:latin typeface="Debbie Hepplewhite Print Font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117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15036" y="1528160"/>
            <a:ext cx="7918269" cy="429768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u="sng" dirty="0" smtClean="0">
                <a:latin typeface="Debbie Hepplewhite Print Font" panose="03050602040000000000" pitchFamily="66" charset="0"/>
              </a:rPr>
              <a:t>Indoor P.E. Kit </a:t>
            </a:r>
          </a:p>
          <a:p>
            <a:r>
              <a:rPr lang="en-US" dirty="0" smtClean="0">
                <a:latin typeface="Debbie Hepplewhite Print Font" panose="03050602040000000000" pitchFamily="66" charset="0"/>
              </a:rPr>
              <a:t>White P.E. T-shirt (plain or with school logo) </a:t>
            </a:r>
          </a:p>
          <a:p>
            <a:r>
              <a:rPr lang="en-US" dirty="0" smtClean="0">
                <a:latin typeface="Debbie Hepplewhite Print Font" panose="03050602040000000000" pitchFamily="66" charset="0"/>
              </a:rPr>
              <a:t>Black shorts or </a:t>
            </a:r>
            <a:r>
              <a:rPr lang="en-US" dirty="0" err="1" smtClean="0">
                <a:latin typeface="Debbie Hepplewhite Print Font" panose="03050602040000000000" pitchFamily="66" charset="0"/>
              </a:rPr>
              <a:t>skorts</a:t>
            </a:r>
            <a:r>
              <a:rPr lang="en-US" dirty="0" smtClean="0">
                <a:latin typeface="Debbie Hepplewhite Print Font" panose="03050602040000000000" pitchFamily="66" charset="0"/>
              </a:rPr>
              <a:t> of a reasonable length may also be worn (not </a:t>
            </a:r>
            <a:r>
              <a:rPr lang="en-US" dirty="0" err="1" smtClean="0">
                <a:latin typeface="Debbie Hepplewhite Print Font" panose="03050602040000000000" pitchFamily="66" charset="0"/>
              </a:rPr>
              <a:t>lycra</a:t>
            </a:r>
            <a:r>
              <a:rPr lang="en-US" dirty="0" smtClean="0">
                <a:latin typeface="Debbie Hepplewhite Print Font" panose="03050602040000000000" pitchFamily="66" charset="0"/>
              </a:rPr>
              <a:t> or cycling shorts) </a:t>
            </a:r>
          </a:p>
          <a:p>
            <a:pPr marL="0" indent="0">
              <a:buFont typeface="Wingdings 3" charset="2"/>
              <a:buNone/>
            </a:pPr>
            <a:r>
              <a:rPr lang="en-US" u="sng" dirty="0" smtClean="0">
                <a:latin typeface="Debbie Hepplewhite Print Font" panose="03050602040000000000" pitchFamily="66" charset="0"/>
              </a:rPr>
              <a:t>Outdoor P.E. Kit</a:t>
            </a:r>
            <a:r>
              <a:rPr lang="en-US" dirty="0" smtClean="0">
                <a:latin typeface="Debbie Hepplewhite Print Font" panose="03050602040000000000" pitchFamily="66" charset="0"/>
              </a:rPr>
              <a:t> </a:t>
            </a:r>
          </a:p>
          <a:p>
            <a:r>
              <a:rPr lang="en-US" dirty="0" smtClean="0">
                <a:latin typeface="Debbie Hepplewhite Print Font" panose="03050602040000000000" pitchFamily="66" charset="0"/>
              </a:rPr>
              <a:t>Black jogging bottoms (for outdoor P.E.) </a:t>
            </a:r>
          </a:p>
          <a:p>
            <a:r>
              <a:rPr lang="en-US" dirty="0" smtClean="0">
                <a:latin typeface="Debbie Hepplewhite Print Font" panose="03050602040000000000" pitchFamily="66" charset="0"/>
              </a:rPr>
              <a:t>Plain black hoodie </a:t>
            </a:r>
          </a:p>
          <a:p>
            <a:r>
              <a:rPr lang="en-US" dirty="0" smtClean="0">
                <a:latin typeface="Debbie Hepplewhite Print Font" panose="03050602040000000000" pitchFamily="66" charset="0"/>
              </a:rPr>
              <a:t>Dark </a:t>
            </a:r>
            <a:r>
              <a:rPr lang="en-US" dirty="0" err="1" smtClean="0">
                <a:latin typeface="Debbie Hepplewhite Print Font" panose="03050602040000000000" pitchFamily="66" charset="0"/>
              </a:rPr>
              <a:t>Coloured</a:t>
            </a:r>
            <a:r>
              <a:rPr lang="en-US" dirty="0" smtClean="0">
                <a:latin typeface="Debbie Hepplewhite Print Font" panose="03050602040000000000" pitchFamily="66" charset="0"/>
              </a:rPr>
              <a:t> Trainers </a:t>
            </a:r>
          </a:p>
          <a:p>
            <a:pPr marL="0" indent="0" algn="ctr">
              <a:buFont typeface="Wingdings 3" charset="2"/>
              <a:buNone/>
            </a:pPr>
            <a:r>
              <a:rPr lang="en-US" dirty="0" smtClean="0">
                <a:latin typeface="Debbie Hepplewhite Print Font" panose="03050602040000000000" pitchFamily="66" charset="0"/>
              </a:rPr>
              <a:t>ALL PE kit needs to be labelled and </a:t>
            </a:r>
            <a:r>
              <a:rPr lang="en-US" u="sng" dirty="0" smtClean="0">
                <a:latin typeface="Debbie Hepplewhite Print Font" panose="03050602040000000000" pitchFamily="66" charset="0"/>
              </a:rPr>
              <a:t>if</a:t>
            </a:r>
            <a:r>
              <a:rPr lang="en-US" dirty="0" smtClean="0">
                <a:latin typeface="Debbie Hepplewhite Print Font" panose="03050602040000000000" pitchFamily="66" charset="0"/>
              </a:rPr>
              <a:t> brought into school, kept in a named green kit bag </a:t>
            </a:r>
          </a:p>
          <a:p>
            <a:pPr marL="0" indent="0" algn="ctr">
              <a:buFont typeface="Wingdings 3" charset="2"/>
              <a:buNone/>
            </a:pPr>
            <a:endParaRPr lang="en-US" dirty="0" smtClean="0">
              <a:latin typeface="Debbie Hepplewhite Print Font" panose="03050602040000000000" pitchFamily="66" charset="0"/>
            </a:endParaRPr>
          </a:p>
          <a:p>
            <a:pPr marL="0" indent="0" algn="ctr">
              <a:buFont typeface="Wingdings 3" charset="2"/>
              <a:buNone/>
            </a:pPr>
            <a:r>
              <a:rPr lang="en-US" dirty="0" smtClean="0">
                <a:latin typeface="Debbie Hepplewhite Print Font" panose="03050602040000000000" pitchFamily="66" charset="0"/>
              </a:rPr>
              <a:t>Please note that branded sportswear is NOT part of our school uniform policy</a:t>
            </a: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83671" y="415637"/>
            <a:ext cx="6347713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u="sng" smtClean="0">
                <a:latin typeface="Debbie Hepplewhite Print Font" panose="03050602040000000000" pitchFamily="66" charset="0"/>
              </a:rPr>
              <a:t>KS2 PE kit</a:t>
            </a:r>
            <a:endParaRPr lang="en-US" b="1" u="sng" dirty="0">
              <a:latin typeface="Debbie Hepplewhite Print Font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876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9382" y="278871"/>
            <a:ext cx="7183273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u="sng" smtClean="0">
                <a:latin typeface="Debbie Hepplewhite Print Font" panose="03050602040000000000" pitchFamily="66" charset="0"/>
              </a:rPr>
              <a:t>Lunch and break times</a:t>
            </a:r>
            <a:endParaRPr lang="en-US" b="1" u="sng" dirty="0">
              <a:latin typeface="Debbie Hepplewhite Print Font" panose="03050602040000000000" pitchFamily="66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6592" y="1446969"/>
            <a:ext cx="7946923" cy="474601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b="1" dirty="0" smtClean="0">
                <a:latin typeface="Debbie Hepplewhite Print Font" panose="03050602040000000000" pitchFamily="66" charset="0"/>
              </a:rPr>
              <a:t>Break time in Year 3 and 4 is at 10:00am. </a:t>
            </a:r>
          </a:p>
          <a:p>
            <a:pPr marL="0" indent="0">
              <a:buFont typeface="Wingdings 3" charset="2"/>
              <a:buNone/>
            </a:pPr>
            <a:endParaRPr lang="en-US" b="1" dirty="0" smtClean="0">
              <a:latin typeface="Debbie Hepplewhite Print Font" panose="03050602040000000000" pitchFamily="66" charset="0"/>
            </a:endParaRPr>
          </a:p>
          <a:p>
            <a:pPr marL="0" indent="0">
              <a:buFont typeface="Wingdings 3" charset="2"/>
              <a:buNone/>
            </a:pPr>
            <a:r>
              <a:rPr lang="en-US" b="1" dirty="0" smtClean="0">
                <a:latin typeface="Debbie Hepplewhite Print Font" panose="03050602040000000000" pitchFamily="66" charset="0"/>
              </a:rPr>
              <a:t>Lunch time for KS2 is at 12.30pm- 1.30pm. </a:t>
            </a:r>
          </a:p>
          <a:p>
            <a:pPr marL="0" indent="0">
              <a:buFont typeface="Wingdings 3" charset="2"/>
              <a:buNone/>
            </a:pPr>
            <a:endParaRPr lang="en-US" b="1" u="sng" dirty="0" smtClean="0">
              <a:solidFill>
                <a:srgbClr val="FF0000"/>
              </a:solidFill>
              <a:latin typeface="Debbie Hepplewhite Print Font" panose="03050602040000000000" pitchFamily="66" charset="0"/>
            </a:endParaRPr>
          </a:p>
          <a:p>
            <a:r>
              <a:rPr lang="en-US" dirty="0" smtClean="0">
                <a:latin typeface="Debbie Hepplewhite Print Font" panose="03050602040000000000" pitchFamily="66" charset="0"/>
              </a:rPr>
              <a:t>Lunches must be ordered and paid for from the school website</a:t>
            </a:r>
          </a:p>
          <a:p>
            <a:endParaRPr lang="en-US" dirty="0" smtClean="0">
              <a:latin typeface="Debbie Hepplewhite Print Font" panose="03050602040000000000" pitchFamily="66" charset="0"/>
            </a:endParaRPr>
          </a:p>
          <a:p>
            <a:r>
              <a:rPr lang="en-US" dirty="0">
                <a:latin typeface="Debbie Hepplewhite Print Font" panose="03050602040000000000" pitchFamily="66" charset="0"/>
              </a:rPr>
              <a:t>https://www.stjosephsworcester.co.uk/parents/catering</a:t>
            </a:r>
          </a:p>
        </p:txBody>
      </p:sp>
    </p:spTree>
    <p:extLst>
      <p:ext uri="{BB962C8B-B14F-4D97-AF65-F5344CB8AC3E}">
        <p14:creationId xmlns:p14="http://schemas.microsoft.com/office/powerpoint/2010/main" val="3564767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508" y="120073"/>
            <a:ext cx="6347714" cy="1320800"/>
          </a:xfrm>
        </p:spPr>
        <p:txBody>
          <a:bodyPr/>
          <a:lstStyle/>
          <a:p>
            <a:r>
              <a:rPr lang="en-GB" dirty="0" smtClean="0">
                <a:latin typeface="Debbie Hepplewhite Print Font" panose="03050602040000000000" pitchFamily="66" charset="0"/>
              </a:rPr>
              <a:t>You will need…</a:t>
            </a:r>
            <a:endParaRPr lang="en-GB" dirty="0">
              <a:latin typeface="Debbie Hepplewhite Print Font" panose="03050602040000000000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566" y="1011383"/>
            <a:ext cx="81690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Debbie Hepplewhite Print Font" panose="03050602040000000000" pitchFamily="66" charset="0"/>
              </a:rPr>
              <a:t>Pencil case – small enough to fit into a tray under your desk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Debbie Hepplewhite Print Font" panose="03050602040000000000" pitchFamily="66" charset="0"/>
              </a:rPr>
              <a:t>Writing pencil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Debbie Hepplewhite Print Font" panose="03050602040000000000" pitchFamily="66" charset="0"/>
              </a:rPr>
              <a:t>Rubber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Debbie Hepplewhite Print Font" panose="03050602040000000000" pitchFamily="66" charset="0"/>
              </a:rPr>
              <a:t>Sharpener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Debbie Hepplewhite Print Font" panose="03050602040000000000" pitchFamily="66" charset="0"/>
              </a:rPr>
              <a:t>Green highlighter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Debbie Hepplewhite Print Font" panose="03050602040000000000" pitchFamily="66" charset="0"/>
              </a:rPr>
              <a:t>Purple biro 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Debbie Hepplewhite Print Font" panose="03050602040000000000" pitchFamily="66" charset="0"/>
              </a:rPr>
              <a:t>30cm ruler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Debbie Hepplewhite Print Font" panose="03050602040000000000" pitchFamily="66" charset="0"/>
              </a:rPr>
              <a:t>Glue stick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Debbie Hepplewhite Print Font" panose="030506020400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Debbie Hepplewhite Print Font" panose="03050602040000000000" pitchFamily="66" charset="0"/>
              </a:rPr>
              <a:t>Water bottle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Debbie Hepplewhite Print Font" panose="03050602040000000000" pitchFamily="66" charset="0"/>
              </a:rPr>
              <a:t>Snack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Debbie Hepplewhite Print Font" panose="03050602040000000000" pitchFamily="66" charset="0"/>
              </a:rPr>
              <a:t>Packed lunch if you are not ordering a school lunch</a:t>
            </a:r>
            <a:endParaRPr lang="en-GB" sz="2000" dirty="0">
              <a:latin typeface="Debbie Hepplewhite Print Font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395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Yr3 </a:t>
            </a:r>
            <a:r>
              <a:rPr lang="en-GB" dirty="0">
                <a:latin typeface="Comic Sans MS" pitchFamily="66" charset="0"/>
              </a:rPr>
              <a:t>Experiences</a:t>
            </a:r>
          </a:p>
        </p:txBody>
      </p:sp>
      <p:pic>
        <p:nvPicPr>
          <p:cNvPr id="1026" name="Picture 2" descr="Bishops Wood Centre - An Organisation in Stourport-on-Severn - Stourport  Town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47" y="1930400"/>
            <a:ext cx="3286703" cy="246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Perdiswell Leisure Centre : Find It Do It Worces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454" y="783268"/>
            <a:ext cx="4444423" cy="294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bout Us | All Things Wild | Honeybourne | Evesham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455" y="4062242"/>
            <a:ext cx="4444423" cy="262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274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286" y="2859387"/>
            <a:ext cx="6887389" cy="35993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latin typeface="Comic Sans MS" pitchFamily="66" charset="0"/>
              </a:rPr>
              <a:t>We look forward to working with you together in partnership.</a:t>
            </a:r>
          </a:p>
        </p:txBody>
      </p:sp>
    </p:spTree>
    <p:extLst>
      <p:ext uri="{BB962C8B-B14F-4D97-AF65-F5344CB8AC3E}">
        <p14:creationId xmlns:p14="http://schemas.microsoft.com/office/powerpoint/2010/main" val="1160869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29490" y="1775655"/>
            <a:ext cx="7259516" cy="388077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latin typeface="Debbie Hepplewhite Print Font" panose="03050602040000000000" pitchFamily="66" charset="0"/>
              </a:rPr>
              <a:t>Mrs Boswell – Year 3 Oak</a:t>
            </a:r>
          </a:p>
          <a:p>
            <a:r>
              <a:rPr lang="en-GB" sz="2000" dirty="0" smtClean="0">
                <a:latin typeface="Debbie Hepplewhite Print Font" panose="03050602040000000000" pitchFamily="66" charset="0"/>
              </a:rPr>
              <a:t>Mr Thomas – Year 3 Pear</a:t>
            </a:r>
          </a:p>
          <a:p>
            <a:r>
              <a:rPr lang="en-GB" sz="2000" dirty="0" smtClean="0">
                <a:latin typeface="Debbie Hepplewhite Print Font" panose="03050602040000000000" pitchFamily="66" charset="0"/>
              </a:rPr>
              <a:t>Mrs </a:t>
            </a:r>
            <a:r>
              <a:rPr lang="en-GB" sz="2000" dirty="0" err="1" smtClean="0">
                <a:latin typeface="Debbie Hepplewhite Print Font" panose="03050602040000000000" pitchFamily="66" charset="0"/>
              </a:rPr>
              <a:t>Nickless</a:t>
            </a:r>
            <a:r>
              <a:rPr lang="en-GB" sz="2000" dirty="0" smtClean="0">
                <a:latin typeface="Debbie Hepplewhite Print Font" panose="03050602040000000000" pitchFamily="66" charset="0"/>
              </a:rPr>
              <a:t> - Year 4 Oak</a:t>
            </a:r>
          </a:p>
          <a:p>
            <a:r>
              <a:rPr lang="en-GB" sz="2000" dirty="0" smtClean="0">
                <a:latin typeface="Debbie Hepplewhite Print Font" panose="03050602040000000000" pitchFamily="66" charset="0"/>
              </a:rPr>
              <a:t>Mr Bowring – Year 4 Pear</a:t>
            </a:r>
          </a:p>
          <a:p>
            <a:endParaRPr lang="en-GB" sz="2000" dirty="0" smtClean="0">
              <a:latin typeface="Debbie Hepplewhite Print Font" panose="03050602040000000000" pitchFamily="66" charset="0"/>
            </a:endParaRPr>
          </a:p>
          <a:p>
            <a:r>
              <a:rPr lang="en-GB" sz="2000" dirty="0" smtClean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Ms Evans- TA for Year 3 </a:t>
            </a:r>
          </a:p>
          <a:p>
            <a:r>
              <a:rPr lang="en-GB" sz="2000" dirty="0" smtClean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Miss Hackett –TA for Year 3</a:t>
            </a:r>
          </a:p>
          <a:p>
            <a:r>
              <a:rPr lang="en-GB" sz="2000" dirty="0" smtClean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Mrs Jones – TA for Year 4 </a:t>
            </a:r>
          </a:p>
          <a:p>
            <a:r>
              <a:rPr lang="en-GB" sz="2000" dirty="0" smtClean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Mrs Collingwood – TA for Year 4</a:t>
            </a:r>
          </a:p>
          <a:p>
            <a:r>
              <a:rPr lang="en-GB" sz="2000" dirty="0" smtClean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Mrs </a:t>
            </a:r>
            <a:r>
              <a:rPr lang="en-GB" sz="2000" dirty="0" err="1" smtClean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Jamroz</a:t>
            </a:r>
            <a:endParaRPr lang="en-GB" sz="2000" dirty="0">
              <a:latin typeface="Comic Sans MS" pitchFamily="66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00110" y="454855"/>
            <a:ext cx="6347713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800" b="1" u="sng" smtClean="0">
                <a:latin typeface="Debbie Hepplewhite Print Font" panose="03050602040000000000" pitchFamily="66" charset="0"/>
              </a:rPr>
              <a:t>Staff in Lower Key stage 2</a:t>
            </a:r>
            <a:r>
              <a:rPr lang="en-GB" smtClean="0"/>
              <a:t>	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019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735" y="55418"/>
            <a:ext cx="6347713" cy="1320800"/>
          </a:xfrm>
        </p:spPr>
        <p:txBody>
          <a:bodyPr/>
          <a:lstStyle/>
          <a:p>
            <a:r>
              <a:rPr lang="en-GB" dirty="0"/>
              <a:t>Catholic Life	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32735" y="1266788"/>
            <a:ext cx="8731045" cy="52651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Debbie Hepplewhite Print Font" panose="03050602040000000000" pitchFamily="66" charset="0"/>
              </a:rPr>
              <a:t>As a catholic school we work hard to promote a catholic ethos with the children. The following shows some ways in which we do this;</a:t>
            </a:r>
          </a:p>
          <a:p>
            <a:r>
              <a:rPr lang="en-US" dirty="0">
                <a:latin typeface="Debbie Hepplewhite Print Font" panose="03050602040000000000" pitchFamily="66" charset="0"/>
              </a:rPr>
              <a:t>We say prayers first thing in the morning, before lunch and before they go home. These prayers will be the same prayers your child has said since Reception. </a:t>
            </a:r>
          </a:p>
          <a:p>
            <a:r>
              <a:rPr lang="en-US" dirty="0">
                <a:latin typeface="Debbie Hepplewhite Print Font" panose="03050602040000000000" pitchFamily="66" charset="0"/>
              </a:rPr>
              <a:t>The prayers we learn in Year 3 are; The act of sorrow, Novena prayers, </a:t>
            </a:r>
            <a:r>
              <a:rPr lang="en-US" dirty="0" err="1">
                <a:latin typeface="Debbie Hepplewhite Print Font" panose="03050602040000000000" pitchFamily="66" charset="0"/>
              </a:rPr>
              <a:t>Memorare</a:t>
            </a:r>
            <a:r>
              <a:rPr lang="en-US" dirty="0">
                <a:latin typeface="Debbie Hepplewhite Print Font" panose="03050602040000000000" pitchFamily="66" charset="0"/>
              </a:rPr>
              <a:t>  (May), Mysteries of the rosary and the prayer said before communion (Lord I am not worthy…).</a:t>
            </a:r>
          </a:p>
          <a:p>
            <a:r>
              <a:rPr lang="en-US" dirty="0">
                <a:latin typeface="Debbie Hepplewhite Print Font" panose="03050602040000000000" pitchFamily="66" charset="0"/>
              </a:rPr>
              <a:t>Children will also have the opportunity to write their own prayers, specifically, their own </a:t>
            </a:r>
            <a:r>
              <a:rPr lang="en-US" dirty="0" smtClean="0">
                <a:latin typeface="Debbie Hepplewhite Print Font" panose="03050602040000000000" pitchFamily="66" charset="0"/>
              </a:rPr>
              <a:t>prayers of the faithful </a:t>
            </a:r>
            <a:r>
              <a:rPr lang="en-US" dirty="0">
                <a:latin typeface="Debbie Hepplewhite Print Font" panose="03050602040000000000" pitchFamily="66" charset="0"/>
              </a:rPr>
              <a:t>for Mass and a prayer for after communion as part of their First Holy Communion preparation.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2A16CC-AD6F-4A3A-8499-634CF7ABB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0119" y="5405362"/>
            <a:ext cx="1005387" cy="126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10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58D5771-B06A-449D-AFDE-FAB2B60FEE75}"/>
              </a:ext>
            </a:extLst>
          </p:cNvPr>
          <p:cNvSpPr txBox="1">
            <a:spLocks/>
          </p:cNvSpPr>
          <p:nvPr/>
        </p:nvSpPr>
        <p:spPr>
          <a:xfrm>
            <a:off x="187568" y="840998"/>
            <a:ext cx="7338648" cy="494359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Debbie Hepplewhite Print Font" panose="03050602040000000000" pitchFamily="66" charset="0"/>
              </a:rPr>
              <a:t>Collective worship takes place in class on Wednesdays or Thursday.</a:t>
            </a:r>
          </a:p>
          <a:p>
            <a:r>
              <a:rPr lang="en-US" dirty="0" smtClean="0">
                <a:latin typeface="Debbie Hepplewhite Print Font" panose="03050602040000000000" pitchFamily="66" charset="0"/>
              </a:rPr>
              <a:t>The children attend Mass or a prayer service regularly. </a:t>
            </a:r>
          </a:p>
          <a:p>
            <a:r>
              <a:rPr lang="en-US" dirty="0" smtClean="0">
                <a:latin typeface="Debbie Hepplewhite Print Font" panose="03050602040000000000" pitchFamily="66" charset="0"/>
              </a:rPr>
              <a:t>If it is your child's class Mass we will let you know as you would be more than welcome to attend. (You can also find this information on the newsletter). </a:t>
            </a:r>
          </a:p>
          <a:p>
            <a:r>
              <a:rPr lang="en-US" dirty="0" smtClean="0">
                <a:latin typeface="Debbie Hepplewhite Print Font" panose="03050602040000000000" pitchFamily="66" charset="0"/>
              </a:rPr>
              <a:t>Two children, from each year 3 class, are chosen once a term to be Liturgy Planners.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7451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599" y="297413"/>
            <a:ext cx="6347713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u="sng" smtClean="0">
                <a:latin typeface="Debbie Hepplewhite Print Font" panose="03050602040000000000" pitchFamily="66" charset="0"/>
              </a:rPr>
              <a:t>First Holy Communion</a:t>
            </a:r>
            <a:endParaRPr lang="en-US" b="1" u="sng" dirty="0">
              <a:latin typeface="Debbie Hepplewhite Print Font" panose="03050602040000000000" pitchFamily="66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0181" y="1618213"/>
            <a:ext cx="8035413" cy="424090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dirty="0" smtClean="0">
                <a:latin typeface="Debbie Hepplewhite Print Font" panose="03050602040000000000" pitchFamily="66" charset="0"/>
              </a:rPr>
              <a:t>In Year 3, there will be the opportunity for Catholic children to receive the sacraments of </a:t>
            </a:r>
            <a:r>
              <a:rPr lang="en-US" b="1" dirty="0" smtClean="0">
                <a:latin typeface="Debbie Hepplewhite Print Font" panose="03050602040000000000" pitchFamily="66" charset="0"/>
              </a:rPr>
              <a:t>Reconciliation</a:t>
            </a:r>
            <a:r>
              <a:rPr lang="en-US" dirty="0" smtClean="0">
                <a:latin typeface="Debbie Hepplewhite Print Font" panose="03050602040000000000" pitchFamily="66" charset="0"/>
              </a:rPr>
              <a:t> and </a:t>
            </a:r>
            <a:r>
              <a:rPr lang="en-US" b="1" dirty="0" smtClean="0">
                <a:latin typeface="Debbie Hepplewhite Print Font" panose="03050602040000000000" pitchFamily="66" charset="0"/>
              </a:rPr>
              <a:t>First Holy Communion</a:t>
            </a:r>
            <a:r>
              <a:rPr lang="en-US" dirty="0" smtClean="0">
                <a:latin typeface="Debbie Hepplewhite Print Font" panose="03050602040000000000" pitchFamily="66" charset="0"/>
              </a:rPr>
              <a:t>. </a:t>
            </a:r>
          </a:p>
          <a:p>
            <a:pPr marL="0" indent="0">
              <a:buFont typeface="Wingdings 3" charset="2"/>
              <a:buNone/>
            </a:pPr>
            <a:endParaRPr lang="en-US" dirty="0" smtClean="0">
              <a:latin typeface="Debbie Hepplewhite Print Font" panose="03050602040000000000" pitchFamily="66" charset="0"/>
            </a:endParaRPr>
          </a:p>
          <a:p>
            <a:pPr marL="0" indent="0">
              <a:buFont typeface="Wingdings 3" charset="2"/>
              <a:buNone/>
            </a:pPr>
            <a:r>
              <a:rPr lang="en-US" dirty="0" smtClean="0">
                <a:latin typeface="Debbie Hepplewhite Print Font" panose="03050602040000000000" pitchFamily="66" charset="0"/>
              </a:rPr>
              <a:t>The preparation for this forms a large part of the Year Three RE curriculum therefore all children in the class will learn about these important sacraments.</a:t>
            </a:r>
          </a:p>
          <a:p>
            <a:pPr marL="0" indent="0">
              <a:buFont typeface="Wingdings 3" charset="2"/>
              <a:buNone/>
            </a:pPr>
            <a:endParaRPr lang="en-US" dirty="0" smtClean="0">
              <a:latin typeface="Debbie Hepplewhite Print Font" panose="03050602040000000000" pitchFamily="66" charset="0"/>
            </a:endParaRPr>
          </a:p>
          <a:p>
            <a:pPr marL="0" indent="0">
              <a:buFont typeface="Wingdings 3" charset="2"/>
              <a:buNone/>
            </a:pPr>
            <a:r>
              <a:rPr lang="en-US" dirty="0" smtClean="0">
                <a:latin typeface="Debbie Hepplewhite Print Font" panose="03050602040000000000" pitchFamily="66" charset="0"/>
              </a:rPr>
              <a:t>We will hold parent/pupil workshops and there will school/parish Masses for you and your child to attend throughout the year.</a:t>
            </a:r>
          </a:p>
          <a:p>
            <a:pPr marL="0" indent="0">
              <a:buFont typeface="Wingdings 3" charset="2"/>
              <a:buNone/>
            </a:pPr>
            <a:endParaRPr lang="en-US" dirty="0">
              <a:latin typeface="Debbie Hepplewhite Print Font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86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ebbie Hepplewhite Print Font" panose="03050602040000000000" pitchFamily="66" charset="0"/>
              </a:rPr>
              <a:t>Curriculum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418" y="1782690"/>
            <a:ext cx="7987145" cy="4243221"/>
          </a:xfrm>
        </p:spPr>
        <p:txBody>
          <a:bodyPr>
            <a:normAutofit/>
          </a:bodyPr>
          <a:lstStyle/>
          <a:p>
            <a:r>
              <a:rPr lang="en-US" dirty="0">
                <a:latin typeface="Debbie Hepplewhite Print Font" panose="03050602040000000000" pitchFamily="66" charset="0"/>
              </a:rPr>
              <a:t>Curriculum letters will be sent out at the beginning of every term as usual.</a:t>
            </a:r>
          </a:p>
          <a:p>
            <a:r>
              <a:rPr lang="en-US" dirty="0" smtClean="0">
                <a:latin typeface="Debbie Hepplewhite Print Font" panose="03050602040000000000" pitchFamily="66" charset="0"/>
              </a:rPr>
              <a:t>Ancient Egypt &amp; The Stone Age</a:t>
            </a:r>
          </a:p>
          <a:p>
            <a:endParaRPr lang="en-US" dirty="0">
              <a:latin typeface="Debbie Hepplewhite Print Font" panose="03050602040000000000" pitchFamily="66" charset="0"/>
            </a:endParaRPr>
          </a:p>
          <a:p>
            <a:r>
              <a:rPr lang="en-US" dirty="0">
                <a:latin typeface="Debbie Hepplewhite Print Font" panose="03050602040000000000" pitchFamily="66" charset="0"/>
              </a:rPr>
              <a:t>Please look at the school website for useful information including:</a:t>
            </a:r>
          </a:p>
          <a:p>
            <a:r>
              <a:rPr lang="en-US" dirty="0">
                <a:latin typeface="Debbie Hepplewhite Print Font" panose="03050602040000000000" pitchFamily="66" charset="0"/>
              </a:rPr>
              <a:t>our Year </a:t>
            </a:r>
            <a:r>
              <a:rPr lang="en-US" dirty="0" smtClean="0">
                <a:latin typeface="Debbie Hepplewhite Print Font" panose="03050602040000000000" pitchFamily="66" charset="0"/>
              </a:rPr>
              <a:t>3 webpage which we will update regularly with updates about our learning</a:t>
            </a:r>
            <a:endParaRPr lang="en-US" dirty="0">
              <a:latin typeface="Debbie Hepplewhite Print Font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03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6073" y="13854"/>
            <a:ext cx="6206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u="sng" dirty="0"/>
              <a:t>On Line Safety </a:t>
            </a:r>
          </a:p>
        </p:txBody>
      </p:sp>
      <p:sp>
        <p:nvSpPr>
          <p:cNvPr id="3" name="Rectangle 2"/>
          <p:cNvSpPr/>
          <p:nvPr/>
        </p:nvSpPr>
        <p:spPr>
          <a:xfrm>
            <a:off x="346364" y="1347320"/>
            <a:ext cx="87006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93962" y="983739"/>
            <a:ext cx="885305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Debbie Hepplewhite Print Font" panose="03050602040000000000" pitchFamily="66" charset="0"/>
              </a:rPr>
              <a:t>Online safety is taught in class once per half term. Outside of these lessons it is something which we seek to promote an open discussion around with children.</a:t>
            </a:r>
          </a:p>
          <a:p>
            <a:r>
              <a:rPr lang="en-GB" sz="2000" dirty="0">
                <a:latin typeface="Debbie Hepplewhite Print Font" panose="03050602040000000000" pitchFamily="66" charset="0"/>
              </a:rPr>
              <a:t> </a:t>
            </a:r>
          </a:p>
          <a:p>
            <a:r>
              <a:rPr lang="en-GB" sz="2000" dirty="0">
                <a:latin typeface="Debbie Hepplewhite Print Font" panose="03050602040000000000" pitchFamily="66" charset="0"/>
              </a:rPr>
              <a:t>Online safety covers a wide range of areas. From protecting children from harm by others to equipping children with an understanding of healthy and unhealthy use of technology (screen time for example</a:t>
            </a:r>
            <a:r>
              <a:rPr lang="en-GB" sz="2000" dirty="0" smtClean="0">
                <a:latin typeface="Debbie Hepplewhite Print Font" panose="03050602040000000000" pitchFamily="66" charset="0"/>
              </a:rPr>
              <a:t>).</a:t>
            </a:r>
          </a:p>
          <a:p>
            <a:endParaRPr lang="en-GB" sz="2000" dirty="0">
              <a:latin typeface="Debbie Hepplewhite Print Font" panose="03050602040000000000" pitchFamily="66" charset="0"/>
            </a:endParaRPr>
          </a:p>
          <a:p>
            <a:r>
              <a:rPr lang="en-GB" sz="2000" dirty="0">
                <a:latin typeface="Debbie Hepplewhite Print Font" panose="03050602040000000000" pitchFamily="66" charset="0"/>
              </a:rPr>
              <a:t>Please do not hesitate to contact your child’s class teacher or Mr Bowring, our online safety co-ordinator, should you have any concerns about your child’s online activity or a wider online safety issue. </a:t>
            </a:r>
            <a:endParaRPr lang="en-GB" sz="2000" dirty="0" smtClean="0">
              <a:latin typeface="Debbie Hepplewhite Print Font" panose="03050602040000000000" pitchFamily="66" charset="0"/>
            </a:endParaRPr>
          </a:p>
          <a:p>
            <a:endParaRPr lang="en-GB" sz="2000" dirty="0">
              <a:latin typeface="Debbie Hepplewhite Print Font" panose="03050602040000000000" pitchFamily="66" charset="0"/>
            </a:endParaRPr>
          </a:p>
          <a:p>
            <a:r>
              <a:rPr lang="en-GB" sz="2000" dirty="0" smtClean="0">
                <a:latin typeface="Debbie Hepplewhite Print Font" panose="03050602040000000000" pitchFamily="66" charset="0"/>
              </a:rPr>
              <a:t>Alternatively</a:t>
            </a:r>
            <a:r>
              <a:rPr lang="en-GB" sz="2000" dirty="0">
                <a:latin typeface="Debbie Hepplewhite Print Font" panose="03050602040000000000" pitchFamily="66" charset="0"/>
              </a:rPr>
              <a:t>, you can report a concern about the way someone has been communicating online through the Child Exploitation and Online Protection Command (CEOP) here: https://www.ceop.police.uk/ceop-reporting/</a:t>
            </a:r>
            <a:endParaRPr lang="en-GB" sz="2000" dirty="0">
              <a:latin typeface="Debbie Hepplewhite Print Font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42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8;p1"/>
          <p:cNvSpPr txBox="1">
            <a:spLocks/>
          </p:cNvSpPr>
          <p:nvPr/>
        </p:nvSpPr>
        <p:spPr>
          <a:xfrm>
            <a:off x="208234" y="631230"/>
            <a:ext cx="8727948" cy="5029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615"/>
              <a:buFont typeface="Arial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bbie Hepplewhite Print Font" panose="03050602040000000000" pitchFamily="66" charset="0"/>
                <a:sym typeface="Arial"/>
              </a:rPr>
              <a:t>During Transition days, your child’s new teacher delivered a session on online safety, considering how best to safely use the school IT equipment. 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615"/>
              <a:buFont typeface="Arial"/>
              <a:buNone/>
              <a:tabLst/>
              <a:defRPr/>
            </a:pPr>
            <a:endParaRPr kumimoji="0" lang="en-GB" sz="19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bbie Hepplewhite Print Font" panose="03050602040000000000" pitchFamily="66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615"/>
              <a:buFont typeface="Arial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bbie Hepplewhite Print Font" panose="03050602040000000000" pitchFamily="66" charset="0"/>
                <a:sym typeface="Arial"/>
              </a:rPr>
              <a:t>An agreement was also shared with the children, which their teacher explained to them and they signed. This agreement, and the </a:t>
            </a:r>
            <a:r>
              <a:rPr kumimoji="0" lang="en-GB" sz="1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bbie Hepplewhite Print Font" panose="03050602040000000000" pitchFamily="66" charset="0"/>
                <a:sym typeface="Arial"/>
              </a:rPr>
              <a:t>powerpoint</a:t>
            </a: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bbie Hepplewhite Print Font" panose="03050602040000000000" pitchFamily="66" charset="0"/>
                <a:sym typeface="Arial"/>
              </a:rPr>
              <a:t> which was used to deliver the lesson can be viewed on our school website on the e-safety page (under parents)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615"/>
              <a:buFont typeface="Arial"/>
              <a:buNone/>
              <a:tabLst/>
              <a:defRPr/>
            </a:pPr>
            <a:endParaRPr kumimoji="0" lang="en-GB" sz="19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bbie Hepplewhite Print Font" panose="03050602040000000000" pitchFamily="66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615"/>
              <a:buFont typeface="Arial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bbie Hepplewhite Print Font" panose="03050602040000000000" pitchFamily="66" charset="0"/>
                <a:sym typeface="Arial"/>
              </a:rPr>
              <a:t>If you haven’t already, please could you use the links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615"/>
              <a:buFont typeface="Arial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bbie Hepplewhite Print Font" panose="03050602040000000000" pitchFamily="66" charset="0"/>
                <a:sym typeface="Arial"/>
              </a:rPr>
              <a:t>below to sign this electronically yourself as a parent/Carer.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615"/>
              <a:buFont typeface="Arial"/>
              <a:buNone/>
              <a:tabLst/>
              <a:defRPr/>
            </a:pPr>
            <a:endParaRPr kumimoji="0" lang="en-GB" sz="19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bbie Hepplewhite Print Font" panose="03050602040000000000" pitchFamily="66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615"/>
              <a:buFont typeface="Arial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bbie Hepplewhite Print Font" panose="03050602040000000000" pitchFamily="66" charset="0"/>
                <a:sym typeface="Arial"/>
              </a:rPr>
              <a:t>Key Stage 1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615"/>
              <a:buFont typeface="Arial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bbie Hepplewhite Print Font" panose="03050602040000000000" pitchFamily="66" charset="0"/>
                <a:sym typeface="Arial"/>
                <a:hlinkClick r:id="rId2"/>
              </a:rPr>
              <a:t>https://forms.office.com/e/icLhK4MGuW</a:t>
            </a:r>
            <a:endParaRPr kumimoji="0" lang="en-GB" sz="19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bbie Hepplewhite Print Font" panose="03050602040000000000" pitchFamily="66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615"/>
              <a:buFont typeface="Arial"/>
              <a:buNone/>
              <a:tabLst/>
              <a:defRPr/>
            </a:pPr>
            <a:endParaRPr kumimoji="0" lang="en-GB" sz="19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bbie Hepplewhite Print Font" panose="03050602040000000000" pitchFamily="66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615"/>
              <a:buFont typeface="Arial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bbie Hepplewhite Print Font" panose="03050602040000000000" pitchFamily="66" charset="0"/>
                <a:sym typeface="Arial"/>
              </a:rPr>
              <a:t>Key stage 2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615"/>
              <a:buFont typeface="Arial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bbie Hepplewhite Print Font" panose="03050602040000000000" pitchFamily="66" charset="0"/>
                <a:sym typeface="Arial"/>
                <a:hlinkClick r:id="rId3"/>
              </a:rPr>
              <a:t>https://forms.office.com/e/iPuzF3B44Y</a:t>
            </a:r>
            <a:endParaRPr kumimoji="0" lang="en-GB" sz="19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bbie Hepplewhite Print Font" panose="03050602040000000000" pitchFamily="66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615"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615"/>
              <a:buFont typeface="Arial"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701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B890BD-608C-487B-98C9-7489737F8703}"/>
              </a:ext>
            </a:extLst>
          </p:cNvPr>
          <p:cNvSpPr txBox="1"/>
          <p:nvPr/>
        </p:nvSpPr>
        <p:spPr>
          <a:xfrm>
            <a:off x="0" y="252495"/>
            <a:ext cx="566776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GB" sz="1600" b="1" u="sng" kern="0" dirty="0">
                <a:solidFill>
                  <a:srgbClr val="000000"/>
                </a:solidFill>
                <a:latin typeface="Debbie Hepplewhite Print Font" panose="03050602040000000000" pitchFamily="66" charset="0"/>
                <a:cs typeface="Arial"/>
                <a:sym typeface="Arial"/>
              </a:rPr>
              <a:t>Working in partnership with parents to tackle online safety</a:t>
            </a:r>
          </a:p>
          <a:p>
            <a:pPr>
              <a:buClr>
                <a:srgbClr val="000000"/>
              </a:buClr>
              <a:buFont typeface="Arial"/>
              <a:buNone/>
            </a:pPr>
            <a:endParaRPr lang="en-GB" sz="1600" b="1" u="sng" kern="0" dirty="0">
              <a:solidFill>
                <a:srgbClr val="000000"/>
              </a:solidFill>
              <a:latin typeface="Debbie Hepplewhite Print Font" panose="03050602040000000000" pitchFamily="66" charset="0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lang="en-GB" sz="2000" b="1" u="sng" kern="0" dirty="0">
              <a:solidFill>
                <a:srgbClr val="000000"/>
              </a:solidFill>
              <a:latin typeface="Debbie Hepplewhite Print Font" panose="03050602040000000000" pitchFamily="66" charset="0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GB" sz="2000" kern="0" dirty="0">
                <a:solidFill>
                  <a:srgbClr val="000000"/>
                </a:solidFill>
                <a:latin typeface="Debbie Hepplewhite Print Font" panose="03050602040000000000" pitchFamily="66" charset="0"/>
                <a:cs typeface="Arial"/>
                <a:sym typeface="Arial"/>
              </a:rPr>
              <a:t>During the next academic year, as a school we want to increase our reach and engagement with our parents when it comes to online safety issues.</a:t>
            </a:r>
          </a:p>
          <a:p>
            <a:pPr>
              <a:buClr>
                <a:srgbClr val="000000"/>
              </a:buClr>
              <a:buFont typeface="Arial"/>
              <a:buNone/>
            </a:pPr>
            <a:endParaRPr lang="en-GB" sz="2000" kern="0" dirty="0">
              <a:solidFill>
                <a:srgbClr val="000000"/>
              </a:solidFill>
              <a:latin typeface="Debbie Hepplewhite Print Font" panose="03050602040000000000" pitchFamily="66" charset="0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GB" sz="2000" kern="0" dirty="0">
                <a:solidFill>
                  <a:srgbClr val="000000"/>
                </a:solidFill>
                <a:latin typeface="Debbie Hepplewhite Print Font" panose="03050602040000000000" pitchFamily="66" charset="0"/>
                <a:cs typeface="Arial"/>
                <a:sym typeface="Arial"/>
              </a:rPr>
              <a:t>If you would like to be a part of this journey as a parent, liaising with us as a school on online safety issues, please contact Mr Bowring at</a:t>
            </a:r>
          </a:p>
          <a:p>
            <a:pPr>
              <a:buClr>
                <a:srgbClr val="000000"/>
              </a:buClr>
              <a:buFont typeface="Arial"/>
              <a:buNone/>
            </a:pPr>
            <a:endParaRPr lang="en-GB" sz="2000" kern="0" dirty="0">
              <a:solidFill>
                <a:srgbClr val="000000"/>
              </a:solidFill>
              <a:latin typeface="Debbie Hepplewhite Print Font" panose="03050602040000000000" pitchFamily="66" charset="0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GB" sz="2000" kern="0" dirty="0">
                <a:solidFill>
                  <a:srgbClr val="000000"/>
                </a:solidFill>
                <a:latin typeface="Debbie Hepplewhite Print Font" panose="03050602040000000000" pitchFamily="66" charset="0"/>
                <a:cs typeface="Arial"/>
                <a:sym typeface="Arial"/>
              </a:rPr>
              <a:t>year5oakparents@st-josephs-pri.worcs.sch.uk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51C53E-2F3F-4EFA-A1F1-44CDA93BB27D}"/>
              </a:ext>
            </a:extLst>
          </p:cNvPr>
          <p:cNvSpPr/>
          <p:nvPr/>
        </p:nvSpPr>
        <p:spPr>
          <a:xfrm>
            <a:off x="5790298" y="2391680"/>
            <a:ext cx="32691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GB"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 </a:t>
            </a:r>
            <a:r>
              <a:rPr lang="en-GB" sz="1400" kern="0" dirty="0">
                <a:solidFill>
                  <a:srgbClr val="000000"/>
                </a:solidFill>
                <a:latin typeface="Debbie Hepplewhite Print Font" panose="03050602040000000000" pitchFamily="66" charset="0"/>
                <a:cs typeface="Arial"/>
                <a:sym typeface="Arial"/>
              </a:rPr>
              <a:t>If you haven't already done so, please sign up to the National Online Safety app here, when you register, set yourself as a parent to access all of the online safety resources available </a:t>
            </a:r>
          </a:p>
          <a:p>
            <a:pPr>
              <a:buClr>
                <a:srgbClr val="000000"/>
              </a:buClr>
              <a:buFont typeface="Arial"/>
              <a:buNone/>
            </a:pPr>
            <a:endParaRPr lang="en-GB" sz="1400" kern="0" dirty="0">
              <a:solidFill>
                <a:srgbClr val="000000"/>
              </a:solidFill>
              <a:latin typeface="Debbie Hepplewhite Print Font" panose="03050602040000000000" pitchFamily="66" charset="0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GB" sz="1400" kern="0" dirty="0">
                <a:solidFill>
                  <a:srgbClr val="000000"/>
                </a:solidFill>
                <a:latin typeface="Debbie Hepplewhite Print Font" panose="03050602040000000000" pitchFamily="66" charset="0"/>
                <a:cs typeface="Arial"/>
                <a:sym typeface="Arial"/>
                <a:hlinkClick r:id="rId2"/>
              </a:rPr>
              <a:t>https://nationalonlinesafety.com/enrol/st-joseph-s-catholic-primary-school-wr4-9pg</a:t>
            </a:r>
            <a:endParaRPr lang="en-GB" sz="1400" kern="0" dirty="0">
              <a:solidFill>
                <a:srgbClr val="000000"/>
              </a:solidFill>
              <a:latin typeface="Debbie Hepplewhite Print Font" panose="03050602040000000000" pitchFamily="66" charset="0"/>
              <a:cs typeface="Arial"/>
              <a:sym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332CE70-53F4-44E4-8A48-2B433B4ED7A4}"/>
              </a:ext>
            </a:extLst>
          </p:cNvPr>
          <p:cNvSpPr/>
          <p:nvPr/>
        </p:nvSpPr>
        <p:spPr>
          <a:xfrm>
            <a:off x="5737344" y="2215737"/>
            <a:ext cx="3269152" cy="2979718"/>
          </a:xfrm>
          <a:prstGeom prst="roundRect">
            <a:avLst/>
          </a:prstGeom>
          <a:noFill/>
          <a:ln w="25400" cap="flat" cmpd="sng" algn="ctr">
            <a:solidFill>
              <a:srgbClr val="21212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812819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382</TotalTime>
  <Words>976</Words>
  <Application>Microsoft Office PowerPoint</Application>
  <PresentationFormat>On-screen Show (4:3)</PresentationFormat>
  <Paragraphs>173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Comic Sans MS</vt:lpstr>
      <vt:lpstr>Debbie Hepplewhite Print Font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Catholic Life </vt:lpstr>
      <vt:lpstr>PowerPoint Presentation</vt:lpstr>
      <vt:lpstr>PowerPoint Presentation</vt:lpstr>
      <vt:lpstr>Curriculum</vt:lpstr>
      <vt:lpstr>PowerPoint Presentation</vt:lpstr>
      <vt:lpstr>PowerPoint Presentation</vt:lpstr>
      <vt:lpstr>PowerPoint Presentation</vt:lpstr>
      <vt:lpstr>Homework</vt:lpstr>
      <vt:lpstr>Reading expectations</vt:lpstr>
      <vt:lpstr>Rewards and sanctions</vt:lpstr>
      <vt:lpstr>PowerPoint Presentation</vt:lpstr>
      <vt:lpstr>PowerPoint Presentation</vt:lpstr>
      <vt:lpstr>PowerPoint Presentation</vt:lpstr>
      <vt:lpstr>PowerPoint Presentation</vt:lpstr>
      <vt:lpstr>You will need…</vt:lpstr>
      <vt:lpstr>Yr3 Experiences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 josephs</dc:creator>
  <cp:lastModifiedBy>Nicola Boswell</cp:lastModifiedBy>
  <cp:revision>31</cp:revision>
  <dcterms:created xsi:type="dcterms:W3CDTF">2017-06-12T17:10:36Z</dcterms:created>
  <dcterms:modified xsi:type="dcterms:W3CDTF">2023-07-09T17:54:07Z</dcterms:modified>
</cp:coreProperties>
</file>