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57" r:id="rId4"/>
    <p:sldId id="258" r:id="rId5"/>
    <p:sldId id="271" r:id="rId6"/>
    <p:sldId id="261" r:id="rId7"/>
    <p:sldId id="262" r:id="rId8"/>
    <p:sldId id="263" r:id="rId9"/>
    <p:sldId id="266" r:id="rId10"/>
    <p:sldId id="264" r:id="rId11"/>
    <p:sldId id="270" r:id="rId12"/>
    <p:sldId id="272" r:id="rId13"/>
    <p:sldId id="268"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Fredoka One" panose="02000000000000000000" pitchFamily="2" charset="0"/>
      <p:regular r:id="rId19"/>
    </p:embeddedFont>
    <p:embeddedFont>
      <p:font typeface="Overpass"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D8AAB"/>
        </a:solidFill>
        <a:effectLst/>
      </p:bgPr>
    </p:bg>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0201" y="0"/>
            <a:ext cx="5257800" cy="5198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6" y="2599196"/>
            <a:ext cx="8173066" cy="7689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2"/>
          <p:cNvGrpSpPr/>
          <p:nvPr/>
        </p:nvGrpSpPr>
        <p:grpSpPr>
          <a:xfrm>
            <a:off x="838200" y="723900"/>
            <a:ext cx="15755521" cy="8367227"/>
            <a:chOff x="-267240" y="-569779"/>
            <a:chExt cx="21007361" cy="11156304"/>
          </a:xfrm>
        </p:grpSpPr>
        <p:sp>
          <p:nvSpPr>
            <p:cNvPr id="3" name="TextBox 3"/>
            <p:cNvSpPr txBox="1"/>
            <p:nvPr/>
          </p:nvSpPr>
          <p:spPr>
            <a:xfrm>
              <a:off x="-267240" y="-569779"/>
              <a:ext cx="20740121" cy="10259220"/>
            </a:xfrm>
            <a:prstGeom prst="rect">
              <a:avLst/>
            </a:prstGeom>
          </p:spPr>
          <p:txBody>
            <a:bodyPr lIns="0" tIns="0" rIns="0" bIns="0" rtlCol="0" anchor="t">
              <a:spAutoFit/>
            </a:bodyPr>
            <a:lstStyle/>
            <a:p>
              <a:pPr algn="ctr">
                <a:lnSpc>
                  <a:spcPts val="15000"/>
                </a:lnSpc>
              </a:pPr>
              <a:r>
                <a:rPr lang="en-US" sz="12500" dirty="0">
                  <a:solidFill>
                    <a:schemeClr val="accent4">
                      <a:lumMod val="50000"/>
                    </a:schemeClr>
                  </a:solidFill>
                  <a:latin typeface="Fredoka One"/>
                </a:rPr>
                <a:t>WEST</a:t>
              </a:r>
            </a:p>
            <a:p>
              <a:pPr algn="ctr">
                <a:lnSpc>
                  <a:spcPts val="15000"/>
                </a:lnSpc>
              </a:pPr>
              <a:r>
                <a:rPr lang="en-US" sz="12500" dirty="0">
                  <a:solidFill>
                    <a:schemeClr val="accent4">
                      <a:lumMod val="50000"/>
                    </a:schemeClr>
                  </a:solidFill>
                  <a:latin typeface="Fredoka One"/>
                </a:rPr>
                <a:t>Wellbeing and Emotional Support Team </a:t>
              </a:r>
            </a:p>
          </p:txBody>
        </p:sp>
        <p:sp>
          <p:nvSpPr>
            <p:cNvPr id="4" name="TextBox 4"/>
            <p:cNvSpPr txBox="1"/>
            <p:nvPr/>
          </p:nvSpPr>
          <p:spPr>
            <a:xfrm>
              <a:off x="0" y="9689441"/>
              <a:ext cx="20740121" cy="897084"/>
            </a:xfrm>
            <a:prstGeom prst="rect">
              <a:avLst/>
            </a:prstGeom>
          </p:spPr>
          <p:txBody>
            <a:bodyPr lIns="0" tIns="0" rIns="0" bIns="0" rtlCol="0" anchor="t">
              <a:spAutoFit/>
            </a:bodyPr>
            <a:lstStyle/>
            <a:p>
              <a:pPr algn="ctr">
                <a:lnSpc>
                  <a:spcPts val="5740"/>
                </a:lnSpc>
              </a:pPr>
              <a:r>
                <a:rPr lang="en-US" sz="4100" dirty="0">
                  <a:solidFill>
                    <a:srgbClr val="FFFAEF"/>
                  </a:solidFill>
                  <a:latin typeface="Overpass"/>
                </a:rPr>
                <a:t>                </a:t>
              </a:r>
            </a:p>
          </p:txBody>
        </p:sp>
        <p:sp>
          <p:nvSpPr>
            <p:cNvPr id="5" name="TextBox 5"/>
            <p:cNvSpPr txBox="1"/>
            <p:nvPr/>
          </p:nvSpPr>
          <p:spPr>
            <a:xfrm>
              <a:off x="0" y="-152400"/>
              <a:ext cx="20740121" cy="723617"/>
            </a:xfrm>
            <a:prstGeom prst="rect">
              <a:avLst/>
            </a:prstGeom>
          </p:spPr>
          <p:txBody>
            <a:bodyPr lIns="0" tIns="0" rIns="0" bIns="0" rtlCol="0" anchor="t">
              <a:spAutoFit/>
            </a:bodyPr>
            <a:lstStyle/>
            <a:p>
              <a:pPr algn="ctr">
                <a:lnSpc>
                  <a:spcPts val="4620"/>
                </a:lnSpc>
              </a:pPr>
              <a:endParaRPr lang="en-US" sz="3300" dirty="0">
                <a:solidFill>
                  <a:srgbClr val="FFFAEF"/>
                </a:solidFill>
                <a:latin typeface="Overpass"/>
              </a:endParaRPr>
            </a:p>
          </p:txBody>
        </p:sp>
      </p:grpSp>
      <p:pic>
        <p:nvPicPr>
          <p:cNvPr id="8" name="Picture 7" descr="A picture containing text, container&#10;&#10;Description automatically generated">
            <a:extLst>
              <a:ext uri="{FF2B5EF4-FFF2-40B4-BE49-F238E27FC236}">
                <a16:creationId xmlns:a16="http://schemas.microsoft.com/office/drawing/2014/main" id="{E28594E3-1C82-8D12-DBDE-912DE0EC7F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5130" y="342900"/>
            <a:ext cx="2896322" cy="40538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1" y="2220563"/>
            <a:ext cx="6936658" cy="8097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5554" y="69078"/>
            <a:ext cx="6582370" cy="2631514"/>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639029" y="7732284"/>
            <a:ext cx="6275421" cy="2508801"/>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548977" y="5297639"/>
            <a:ext cx="6232174" cy="2491512"/>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430245" y="2604522"/>
            <a:ext cx="6350905" cy="2538978"/>
          </a:xfrm>
          <a:prstGeom prst="rect">
            <a:avLst/>
          </a:prstGeom>
        </p:spPr>
      </p:pic>
      <p:sp>
        <p:nvSpPr>
          <p:cNvPr id="6" name="TextBox 6"/>
          <p:cNvSpPr txBox="1"/>
          <p:nvPr/>
        </p:nvSpPr>
        <p:spPr>
          <a:xfrm>
            <a:off x="6157341" y="7111085"/>
            <a:ext cx="11366080" cy="1371600"/>
          </a:xfrm>
          <a:prstGeom prst="rect">
            <a:avLst/>
          </a:prstGeom>
        </p:spPr>
        <p:txBody>
          <a:bodyPr lIns="0" tIns="0" rIns="0" bIns="0" rtlCol="0" anchor="t">
            <a:spAutoFit/>
          </a:bodyPr>
          <a:lstStyle/>
          <a:p>
            <a:pPr algn="r">
              <a:lnSpc>
                <a:spcPts val="10800"/>
              </a:lnSpc>
            </a:pPr>
            <a:r>
              <a:rPr lang="en-US" sz="9000" dirty="0">
                <a:solidFill>
                  <a:srgbClr val="7D8AAB"/>
                </a:solidFill>
                <a:latin typeface="Fredoka One"/>
              </a:rPr>
              <a:t>How do I refer?</a:t>
            </a:r>
          </a:p>
        </p:txBody>
      </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144000" y="3619518"/>
            <a:ext cx="3801316" cy="3047965"/>
          </a:xfrm>
          <a:prstGeom prst="rect">
            <a:avLst/>
          </a:prstGeom>
        </p:spPr>
      </p:pic>
      <p:grpSp>
        <p:nvGrpSpPr>
          <p:cNvPr id="8" name="Group 8"/>
          <p:cNvGrpSpPr/>
          <p:nvPr/>
        </p:nvGrpSpPr>
        <p:grpSpPr>
          <a:xfrm>
            <a:off x="1815833" y="412435"/>
            <a:ext cx="6416254" cy="2192087"/>
            <a:chOff x="-659256" y="-529631"/>
            <a:chExt cx="8555006" cy="2922783"/>
          </a:xfrm>
        </p:grpSpPr>
        <p:sp>
          <p:nvSpPr>
            <p:cNvPr id="9" name="TextBox 9"/>
            <p:cNvSpPr txBox="1"/>
            <p:nvPr/>
          </p:nvSpPr>
          <p:spPr>
            <a:xfrm>
              <a:off x="0" y="1856365"/>
              <a:ext cx="7895750" cy="536787"/>
            </a:xfrm>
            <a:prstGeom prst="rect">
              <a:avLst/>
            </a:prstGeom>
          </p:spPr>
          <p:txBody>
            <a:bodyPr lIns="0" tIns="0" rIns="0" bIns="0" rtlCol="0" anchor="t">
              <a:spAutoFit/>
            </a:bodyPr>
            <a:lstStyle/>
            <a:p>
              <a:pPr>
                <a:lnSpc>
                  <a:spcPts val="2990"/>
                </a:lnSpc>
              </a:pPr>
              <a:endParaRPr dirty="0"/>
            </a:p>
          </p:txBody>
        </p:sp>
        <p:sp>
          <p:nvSpPr>
            <p:cNvPr id="10" name="TextBox 10"/>
            <p:cNvSpPr txBox="1"/>
            <p:nvPr/>
          </p:nvSpPr>
          <p:spPr>
            <a:xfrm>
              <a:off x="-659256" y="-529631"/>
              <a:ext cx="7895750" cy="2354065"/>
            </a:xfrm>
            <a:prstGeom prst="rect">
              <a:avLst/>
            </a:prstGeom>
          </p:spPr>
          <p:txBody>
            <a:bodyPr lIns="0" tIns="0" rIns="0" bIns="0" rtlCol="0" anchor="t">
              <a:spAutoFit/>
            </a:bodyPr>
            <a:lstStyle/>
            <a:p>
              <a:pPr algn="ctr">
                <a:lnSpc>
                  <a:spcPts val="4680"/>
                </a:lnSpc>
              </a:pPr>
              <a:r>
                <a:rPr lang="en-US" sz="3600" dirty="0">
                  <a:solidFill>
                    <a:srgbClr val="FFFAEF"/>
                  </a:solidFill>
                  <a:latin typeface="Fredoka One"/>
                </a:rPr>
                <a:t>Raise any concerns </a:t>
              </a:r>
            </a:p>
            <a:p>
              <a:pPr algn="ctr">
                <a:lnSpc>
                  <a:spcPts val="4680"/>
                </a:lnSpc>
              </a:pPr>
              <a:r>
                <a:rPr lang="en-US" sz="3600" dirty="0">
                  <a:solidFill>
                    <a:srgbClr val="FFFAEF"/>
                  </a:solidFill>
                  <a:latin typeface="Fredoka One"/>
                </a:rPr>
                <a:t>with Mrs  Bury, Mrs </a:t>
              </a:r>
              <a:r>
                <a:rPr lang="en-US" sz="3600" dirty="0" err="1">
                  <a:solidFill>
                    <a:srgbClr val="FFFAEF"/>
                  </a:solidFill>
                  <a:latin typeface="Fredoka One"/>
                </a:rPr>
                <a:t>Eaborn</a:t>
              </a:r>
              <a:r>
                <a:rPr lang="en-US" sz="3600" dirty="0">
                  <a:solidFill>
                    <a:srgbClr val="FFFAEF"/>
                  </a:solidFill>
                  <a:latin typeface="Fredoka One"/>
                </a:rPr>
                <a:t> or class teacher</a:t>
              </a:r>
            </a:p>
          </p:txBody>
        </p:sp>
      </p:grpSp>
      <p:sp>
        <p:nvSpPr>
          <p:cNvPr id="11" name="TextBox 11"/>
          <p:cNvSpPr txBox="1"/>
          <p:nvPr/>
        </p:nvSpPr>
        <p:spPr>
          <a:xfrm>
            <a:off x="1669509" y="3110898"/>
            <a:ext cx="6102812" cy="1765548"/>
          </a:xfrm>
          <a:prstGeom prst="rect">
            <a:avLst/>
          </a:prstGeom>
        </p:spPr>
        <p:txBody>
          <a:bodyPr lIns="0" tIns="0" rIns="0" bIns="0" rtlCol="0" anchor="t">
            <a:spAutoFit/>
          </a:bodyPr>
          <a:lstStyle/>
          <a:p>
            <a:pPr algn="ctr">
              <a:lnSpc>
                <a:spcPts val="4680"/>
              </a:lnSpc>
            </a:pPr>
            <a:r>
              <a:rPr lang="en-US" sz="3600" dirty="0">
                <a:solidFill>
                  <a:srgbClr val="FFFAEF"/>
                </a:solidFill>
                <a:latin typeface="Fredoka One"/>
              </a:rPr>
              <a:t>Designated person to complete WEST referral form</a:t>
            </a:r>
          </a:p>
        </p:txBody>
      </p:sp>
      <p:grpSp>
        <p:nvGrpSpPr>
          <p:cNvPr id="12" name="Group 12"/>
          <p:cNvGrpSpPr/>
          <p:nvPr/>
        </p:nvGrpSpPr>
        <p:grpSpPr>
          <a:xfrm>
            <a:off x="2310275" y="8044162"/>
            <a:ext cx="5976750" cy="2406845"/>
            <a:chOff x="0" y="-28575"/>
            <a:chExt cx="7969000" cy="3209127"/>
          </a:xfrm>
        </p:grpSpPr>
        <p:sp>
          <p:nvSpPr>
            <p:cNvPr id="13" name="TextBox 13"/>
            <p:cNvSpPr txBox="1"/>
            <p:nvPr/>
          </p:nvSpPr>
          <p:spPr>
            <a:xfrm>
              <a:off x="0" y="2643765"/>
              <a:ext cx="7969000" cy="536787"/>
            </a:xfrm>
            <a:prstGeom prst="rect">
              <a:avLst/>
            </a:prstGeom>
          </p:spPr>
          <p:txBody>
            <a:bodyPr lIns="0" tIns="0" rIns="0" bIns="0" rtlCol="0" anchor="t">
              <a:spAutoFit/>
            </a:bodyPr>
            <a:lstStyle/>
            <a:p>
              <a:pPr>
                <a:lnSpc>
                  <a:spcPts val="2990"/>
                </a:lnSpc>
              </a:pPr>
              <a:endParaRPr dirty="0"/>
            </a:p>
          </p:txBody>
        </p:sp>
        <p:sp>
          <p:nvSpPr>
            <p:cNvPr id="14" name="TextBox 14"/>
            <p:cNvSpPr txBox="1"/>
            <p:nvPr/>
          </p:nvSpPr>
          <p:spPr>
            <a:xfrm>
              <a:off x="0" y="-28575"/>
              <a:ext cx="7969000" cy="2410916"/>
            </a:xfrm>
            <a:prstGeom prst="rect">
              <a:avLst/>
            </a:prstGeom>
          </p:spPr>
          <p:txBody>
            <a:bodyPr lIns="0" tIns="0" rIns="0" bIns="0" rtlCol="0" anchor="t">
              <a:spAutoFit/>
            </a:bodyPr>
            <a:lstStyle/>
            <a:p>
              <a:pPr>
                <a:lnSpc>
                  <a:spcPts val="4680"/>
                </a:lnSpc>
              </a:pPr>
              <a:r>
                <a:rPr lang="en-US" sz="3600" dirty="0">
                  <a:solidFill>
                    <a:srgbClr val="FFFAEF"/>
                  </a:solidFill>
                  <a:latin typeface="Fredoka One"/>
                </a:rPr>
                <a:t>Referral sent to MHST </a:t>
              </a:r>
            </a:p>
            <a:p>
              <a:pPr>
                <a:lnSpc>
                  <a:spcPts val="4680"/>
                </a:lnSpc>
              </a:pPr>
              <a:r>
                <a:rPr lang="en-US" sz="3600" dirty="0">
                  <a:solidFill>
                    <a:srgbClr val="FFFAEF"/>
                  </a:solidFill>
                  <a:latin typeface="Fredoka One"/>
                </a:rPr>
                <a:t>to be considered or signposted on</a:t>
              </a:r>
            </a:p>
          </p:txBody>
        </p:sp>
      </p:grpSp>
      <p:sp>
        <p:nvSpPr>
          <p:cNvPr id="15" name="TextBox 15"/>
          <p:cNvSpPr txBox="1"/>
          <p:nvPr/>
        </p:nvSpPr>
        <p:spPr>
          <a:xfrm>
            <a:off x="1613658" y="5858846"/>
            <a:ext cx="6102812" cy="1163955"/>
          </a:xfrm>
          <a:prstGeom prst="rect">
            <a:avLst/>
          </a:prstGeom>
        </p:spPr>
        <p:txBody>
          <a:bodyPr lIns="0" tIns="0" rIns="0" bIns="0" rtlCol="0" anchor="t">
            <a:spAutoFit/>
          </a:bodyPr>
          <a:lstStyle/>
          <a:p>
            <a:pPr algn="ctr">
              <a:lnSpc>
                <a:spcPts val="4680"/>
              </a:lnSpc>
            </a:pPr>
            <a:r>
              <a:rPr lang="en-US" sz="3600" dirty="0">
                <a:solidFill>
                  <a:srgbClr val="FFFAEF"/>
                </a:solidFill>
                <a:latin typeface="Fredoka One"/>
              </a:rPr>
              <a:t>Parents consent to be sought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D8A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16799">
            <a:off x="12412554" y="211314"/>
            <a:ext cx="6581860" cy="5726218"/>
          </a:xfrm>
          <a:prstGeom prst="rect">
            <a:avLst/>
          </a:prstGeom>
        </p:spPr>
      </p:pic>
      <p:grpSp>
        <p:nvGrpSpPr>
          <p:cNvPr id="4" name="Group 4"/>
          <p:cNvGrpSpPr/>
          <p:nvPr/>
        </p:nvGrpSpPr>
        <p:grpSpPr>
          <a:xfrm>
            <a:off x="685800" y="359657"/>
            <a:ext cx="15378302" cy="3737232"/>
            <a:chOff x="0" y="0"/>
            <a:chExt cx="20504402" cy="4982976"/>
          </a:xfrm>
        </p:grpSpPr>
        <p:sp>
          <p:nvSpPr>
            <p:cNvPr id="5" name="TextBox 5"/>
            <p:cNvSpPr txBox="1"/>
            <p:nvPr/>
          </p:nvSpPr>
          <p:spPr>
            <a:xfrm>
              <a:off x="0" y="2011133"/>
              <a:ext cx="20504402" cy="2971842"/>
            </a:xfrm>
            <a:prstGeom prst="rect">
              <a:avLst/>
            </a:prstGeom>
          </p:spPr>
          <p:txBody>
            <a:bodyPr lIns="0" tIns="0" rIns="0" bIns="0" rtlCol="0" anchor="t">
              <a:spAutoFit/>
            </a:bodyPr>
            <a:lstStyle/>
            <a:p>
              <a:pPr>
                <a:lnSpc>
                  <a:spcPts val="16209"/>
                </a:lnSpc>
              </a:pPr>
              <a:endParaRPr dirty="0"/>
            </a:p>
          </p:txBody>
        </p:sp>
        <p:sp>
          <p:nvSpPr>
            <p:cNvPr id="6" name="TextBox 6"/>
            <p:cNvSpPr txBox="1"/>
            <p:nvPr/>
          </p:nvSpPr>
          <p:spPr>
            <a:xfrm>
              <a:off x="0" y="-85725"/>
              <a:ext cx="20504402" cy="1914525"/>
            </a:xfrm>
            <a:prstGeom prst="rect">
              <a:avLst/>
            </a:prstGeom>
          </p:spPr>
          <p:txBody>
            <a:bodyPr lIns="0" tIns="0" rIns="0" bIns="0" rtlCol="0" anchor="t">
              <a:spAutoFit/>
            </a:bodyPr>
            <a:lstStyle/>
            <a:p>
              <a:pPr>
                <a:lnSpc>
                  <a:spcPts val="11700"/>
                </a:lnSpc>
              </a:pPr>
              <a:r>
                <a:rPr lang="en-US" sz="9000" dirty="0">
                  <a:solidFill>
                    <a:srgbClr val="D8A1A6"/>
                  </a:solidFill>
                  <a:latin typeface="Fredoka One"/>
                </a:rPr>
                <a:t>Sessions for Parents</a:t>
              </a:r>
            </a:p>
          </p:txBody>
        </p:sp>
      </p:grpSp>
      <p:sp>
        <p:nvSpPr>
          <p:cNvPr id="7" name="TextBox 7"/>
          <p:cNvSpPr txBox="1"/>
          <p:nvPr/>
        </p:nvSpPr>
        <p:spPr>
          <a:xfrm>
            <a:off x="228600" y="2306071"/>
            <a:ext cx="17572057" cy="585288"/>
          </a:xfrm>
          <a:prstGeom prst="rect">
            <a:avLst/>
          </a:prstGeom>
        </p:spPr>
        <p:txBody>
          <a:bodyPr wrap="square" lIns="0" tIns="0" rIns="0" bIns="0" rtlCol="0" anchor="t">
            <a:spAutoFit/>
          </a:bodyPr>
          <a:lstStyle/>
          <a:p>
            <a:pPr algn="ctr">
              <a:lnSpc>
                <a:spcPts val="4939"/>
              </a:lnSpc>
              <a:spcBef>
                <a:spcPct val="0"/>
              </a:spcBef>
            </a:pPr>
            <a:r>
              <a:rPr lang="en-GB" sz="3799" dirty="0">
                <a:solidFill>
                  <a:srgbClr val="FFFAEF"/>
                </a:solidFill>
                <a:latin typeface="Fredoka One"/>
              </a:rPr>
              <a:t>One session can be delivered per term. Each session lasts up to 1 hour.</a:t>
            </a:r>
            <a:endParaRPr lang="en-US" sz="3799" dirty="0">
              <a:solidFill>
                <a:srgbClr val="FFFAEF"/>
              </a:solidFill>
              <a:latin typeface="Fredoka One"/>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38900"/>
            <a:ext cx="9496227" cy="3834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EAABAFFF-28D7-BE87-45F2-D132991321C2}"/>
              </a:ext>
            </a:extLst>
          </p:cNvPr>
          <p:cNvPicPr>
            <a:picLocks noChangeAspect="1"/>
          </p:cNvPicPr>
          <p:nvPr/>
        </p:nvPicPr>
        <p:blipFill>
          <a:blip r:embed="rId5"/>
          <a:stretch>
            <a:fillRect/>
          </a:stretch>
        </p:blipFill>
        <p:spPr>
          <a:xfrm>
            <a:off x="914400" y="3771900"/>
            <a:ext cx="16706980" cy="5621040"/>
          </a:xfrm>
          <a:prstGeom prst="rect">
            <a:avLst/>
          </a:prstGeom>
        </p:spPr>
      </p:pic>
    </p:spTree>
    <p:extLst>
      <p:ext uri="{BB962C8B-B14F-4D97-AF65-F5344CB8AC3E}">
        <p14:creationId xmlns:p14="http://schemas.microsoft.com/office/powerpoint/2010/main" val="1049646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D8AAB"/>
        </a:solidFill>
        <a:effectLst/>
      </p:bgPr>
    </p:bg>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0201" y="0"/>
            <a:ext cx="5257800" cy="5198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6" y="2599196"/>
            <a:ext cx="8173066" cy="7689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2"/>
          <p:cNvGrpSpPr/>
          <p:nvPr/>
        </p:nvGrpSpPr>
        <p:grpSpPr>
          <a:xfrm>
            <a:off x="-533400" y="2781300"/>
            <a:ext cx="15755521" cy="8367227"/>
            <a:chOff x="-267240" y="-569779"/>
            <a:chExt cx="21007361" cy="11156304"/>
          </a:xfrm>
        </p:grpSpPr>
        <p:sp>
          <p:nvSpPr>
            <p:cNvPr id="3" name="TextBox 3"/>
            <p:cNvSpPr txBox="1"/>
            <p:nvPr/>
          </p:nvSpPr>
          <p:spPr>
            <a:xfrm>
              <a:off x="-267240" y="-569779"/>
              <a:ext cx="20740121" cy="5129610"/>
            </a:xfrm>
            <a:prstGeom prst="rect">
              <a:avLst/>
            </a:prstGeom>
          </p:spPr>
          <p:txBody>
            <a:bodyPr lIns="0" tIns="0" rIns="0" bIns="0" rtlCol="0" anchor="t">
              <a:spAutoFit/>
            </a:bodyPr>
            <a:lstStyle/>
            <a:p>
              <a:pPr algn="ctr">
                <a:lnSpc>
                  <a:spcPts val="15000"/>
                </a:lnSpc>
              </a:pPr>
              <a:r>
                <a:rPr lang="en-US" sz="12500" dirty="0">
                  <a:solidFill>
                    <a:schemeClr val="accent4">
                      <a:lumMod val="50000"/>
                    </a:schemeClr>
                  </a:solidFill>
                  <a:latin typeface="Fredoka One"/>
                </a:rPr>
                <a:t>WEST</a:t>
              </a:r>
            </a:p>
            <a:p>
              <a:pPr algn="ctr">
                <a:lnSpc>
                  <a:spcPts val="15000"/>
                </a:lnSpc>
              </a:pPr>
              <a:r>
                <a:rPr lang="en-US" sz="12500" dirty="0">
                  <a:solidFill>
                    <a:schemeClr val="accent4">
                      <a:lumMod val="50000"/>
                    </a:schemeClr>
                  </a:solidFill>
                  <a:latin typeface="Fredoka One"/>
                </a:rPr>
                <a:t>Survey</a:t>
              </a:r>
            </a:p>
          </p:txBody>
        </p:sp>
        <p:sp>
          <p:nvSpPr>
            <p:cNvPr id="4" name="TextBox 4"/>
            <p:cNvSpPr txBox="1"/>
            <p:nvPr/>
          </p:nvSpPr>
          <p:spPr>
            <a:xfrm>
              <a:off x="0" y="9689441"/>
              <a:ext cx="20740121" cy="897084"/>
            </a:xfrm>
            <a:prstGeom prst="rect">
              <a:avLst/>
            </a:prstGeom>
          </p:spPr>
          <p:txBody>
            <a:bodyPr lIns="0" tIns="0" rIns="0" bIns="0" rtlCol="0" anchor="t">
              <a:spAutoFit/>
            </a:bodyPr>
            <a:lstStyle/>
            <a:p>
              <a:pPr algn="ctr">
                <a:lnSpc>
                  <a:spcPts val="5740"/>
                </a:lnSpc>
              </a:pPr>
              <a:r>
                <a:rPr lang="en-US" sz="4100" dirty="0">
                  <a:solidFill>
                    <a:srgbClr val="FFFAEF"/>
                  </a:solidFill>
                  <a:latin typeface="Overpass"/>
                </a:rPr>
                <a:t>                </a:t>
              </a:r>
            </a:p>
          </p:txBody>
        </p:sp>
        <p:sp>
          <p:nvSpPr>
            <p:cNvPr id="5" name="TextBox 5"/>
            <p:cNvSpPr txBox="1"/>
            <p:nvPr/>
          </p:nvSpPr>
          <p:spPr>
            <a:xfrm>
              <a:off x="0" y="-152400"/>
              <a:ext cx="20740121" cy="723617"/>
            </a:xfrm>
            <a:prstGeom prst="rect">
              <a:avLst/>
            </a:prstGeom>
          </p:spPr>
          <p:txBody>
            <a:bodyPr lIns="0" tIns="0" rIns="0" bIns="0" rtlCol="0" anchor="t">
              <a:spAutoFit/>
            </a:bodyPr>
            <a:lstStyle/>
            <a:p>
              <a:pPr algn="ctr">
                <a:lnSpc>
                  <a:spcPts val="4620"/>
                </a:lnSpc>
              </a:pPr>
              <a:endParaRPr lang="en-US" sz="3300" dirty="0">
                <a:solidFill>
                  <a:srgbClr val="FFFAEF"/>
                </a:solidFill>
                <a:latin typeface="Overpass"/>
              </a:endParaRPr>
            </a:p>
          </p:txBody>
        </p:sp>
      </p:grpSp>
      <p:pic>
        <p:nvPicPr>
          <p:cNvPr id="8" name="Picture 7" descr="A picture containing text, container&#10;&#10;Description automatically generated">
            <a:extLst>
              <a:ext uri="{FF2B5EF4-FFF2-40B4-BE49-F238E27FC236}">
                <a16:creationId xmlns:a16="http://schemas.microsoft.com/office/drawing/2014/main" id="{E28594E3-1C82-8D12-DBDE-912DE0EC7F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5200" y="2974412"/>
            <a:ext cx="2896322" cy="4053840"/>
          </a:xfrm>
          <a:prstGeom prst="rect">
            <a:avLst/>
          </a:prstGeom>
        </p:spPr>
      </p:pic>
    </p:spTree>
    <p:extLst>
      <p:ext uri="{BB962C8B-B14F-4D97-AF65-F5344CB8AC3E}">
        <p14:creationId xmlns:p14="http://schemas.microsoft.com/office/powerpoint/2010/main" val="2914287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6400" y="-1"/>
            <a:ext cx="5181600" cy="385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211" y="167021"/>
            <a:ext cx="10549462" cy="5893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2"/>
          <p:cNvGrpSpPr/>
          <p:nvPr/>
        </p:nvGrpSpPr>
        <p:grpSpPr>
          <a:xfrm>
            <a:off x="1807971" y="1432020"/>
            <a:ext cx="9693814" cy="2187386"/>
            <a:chOff x="-3485115" y="-1347854"/>
            <a:chExt cx="12925086" cy="2916515"/>
          </a:xfrm>
        </p:grpSpPr>
        <p:sp>
          <p:nvSpPr>
            <p:cNvPr id="3" name="TextBox 3"/>
            <p:cNvSpPr txBox="1"/>
            <p:nvPr/>
          </p:nvSpPr>
          <p:spPr>
            <a:xfrm>
              <a:off x="-3485115" y="-1347854"/>
              <a:ext cx="12592514" cy="1828801"/>
            </a:xfrm>
            <a:prstGeom prst="rect">
              <a:avLst/>
            </a:prstGeom>
          </p:spPr>
          <p:txBody>
            <a:bodyPr lIns="0" tIns="0" rIns="0" bIns="0" rtlCol="0" anchor="t">
              <a:spAutoFit/>
            </a:bodyPr>
            <a:lstStyle/>
            <a:p>
              <a:pPr algn="ctr">
                <a:lnSpc>
                  <a:spcPts val="10800"/>
                </a:lnSpc>
              </a:pPr>
              <a:r>
                <a:rPr lang="en-US" sz="9000" dirty="0">
                  <a:solidFill>
                    <a:srgbClr val="FFFAEF"/>
                  </a:solidFill>
                  <a:latin typeface="Fredoka One"/>
                </a:rPr>
                <a:t>Thank you!</a:t>
              </a:r>
            </a:p>
          </p:txBody>
        </p:sp>
        <p:sp>
          <p:nvSpPr>
            <p:cNvPr id="4" name="TextBox 4"/>
            <p:cNvSpPr txBox="1"/>
            <p:nvPr/>
          </p:nvSpPr>
          <p:spPr>
            <a:xfrm>
              <a:off x="-3152543" y="733635"/>
              <a:ext cx="12592514" cy="835026"/>
            </a:xfrm>
            <a:prstGeom prst="rect">
              <a:avLst/>
            </a:prstGeom>
          </p:spPr>
          <p:txBody>
            <a:bodyPr lIns="0" tIns="0" rIns="0" bIns="0" rtlCol="0" anchor="t">
              <a:spAutoFit/>
            </a:bodyPr>
            <a:lstStyle/>
            <a:p>
              <a:pPr algn="ctr">
                <a:lnSpc>
                  <a:spcPts val="4550"/>
                </a:lnSpc>
              </a:pPr>
              <a:r>
                <a:rPr lang="en-US" sz="3500" dirty="0">
                  <a:solidFill>
                    <a:srgbClr val="FFFAEF"/>
                  </a:solidFill>
                  <a:latin typeface="Overpass"/>
                </a:rPr>
                <a:t>Do you have any questions?</a:t>
              </a:r>
            </a:p>
          </p:txBody>
        </p:sp>
      </p:gr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010401"/>
            <a:ext cx="32766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DE3E7721-36E9-C8F7-28CC-4CB3A800BCE1}"/>
              </a:ext>
            </a:extLst>
          </p:cNvPr>
          <p:cNvSpPr txBox="1"/>
          <p:nvPr/>
        </p:nvSpPr>
        <p:spPr>
          <a:xfrm>
            <a:off x="4572000" y="4958834"/>
            <a:ext cx="9144000" cy="369332"/>
          </a:xfrm>
          <a:prstGeom prst="rect">
            <a:avLst/>
          </a:prstGeom>
          <a:noFill/>
        </p:spPr>
        <p:txBody>
          <a:bodyPr wrap="square">
            <a:spAutoFit/>
          </a:bodyPr>
          <a:lstStyle/>
          <a:p>
            <a:endParaRPr lang="en-GB" dirty="0"/>
          </a:p>
        </p:txBody>
      </p:sp>
      <p:sp>
        <p:nvSpPr>
          <p:cNvPr id="11" name="TextBox 10">
            <a:extLst>
              <a:ext uri="{FF2B5EF4-FFF2-40B4-BE49-F238E27FC236}">
                <a16:creationId xmlns:a16="http://schemas.microsoft.com/office/drawing/2014/main" id="{B1AE73CB-0C62-893B-FA91-FEF20BB0F204}"/>
              </a:ext>
            </a:extLst>
          </p:cNvPr>
          <p:cNvSpPr txBox="1"/>
          <p:nvPr/>
        </p:nvSpPr>
        <p:spPr>
          <a:xfrm>
            <a:off x="2209800" y="5809438"/>
            <a:ext cx="15204282" cy="1569660"/>
          </a:xfrm>
          <a:prstGeom prst="rect">
            <a:avLst/>
          </a:prstGeom>
          <a:noFill/>
        </p:spPr>
        <p:txBody>
          <a:bodyPr wrap="square">
            <a:spAutoFit/>
          </a:bodyPr>
          <a:lstStyle/>
          <a:p>
            <a:r>
              <a:rPr lang="en-GB" sz="9600" dirty="0">
                <a:solidFill>
                  <a:schemeClr val="accent4">
                    <a:lumMod val="75000"/>
                  </a:schemeClr>
                </a:solidFill>
                <a:latin typeface="Fredoka One" panose="02000000000000000000" pitchFamily="2" charset="0"/>
              </a:rPr>
              <a:t>camhs.hacw.nhs.uk/west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1200" y="6539564"/>
            <a:ext cx="4876800" cy="3747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 y="-11061"/>
            <a:ext cx="10444316" cy="6117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2"/>
          <p:cNvSpPr txBox="1"/>
          <p:nvPr/>
        </p:nvSpPr>
        <p:spPr>
          <a:xfrm>
            <a:off x="2514600" y="2092925"/>
            <a:ext cx="12366208" cy="1384995"/>
          </a:xfrm>
          <a:prstGeom prst="rect">
            <a:avLst/>
          </a:prstGeom>
        </p:spPr>
        <p:txBody>
          <a:bodyPr lIns="0" tIns="0" rIns="0" bIns="0" rtlCol="0" anchor="t">
            <a:spAutoFit/>
          </a:bodyPr>
          <a:lstStyle/>
          <a:p>
            <a:pPr algn="ctr">
              <a:lnSpc>
                <a:spcPts val="10800"/>
              </a:lnSpc>
            </a:pPr>
            <a:r>
              <a:rPr lang="en-US" sz="9000" dirty="0">
                <a:solidFill>
                  <a:schemeClr val="accent4">
                    <a:lumMod val="60000"/>
                    <a:lumOff val="40000"/>
                  </a:schemeClr>
                </a:solidFill>
                <a:latin typeface="Fredoka One"/>
              </a:rPr>
              <a:t>What is WEST?</a:t>
            </a:r>
          </a:p>
        </p:txBody>
      </p:sp>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11400" y="571500"/>
            <a:ext cx="2723249" cy="4114800"/>
          </a:xfrm>
          <a:prstGeom prst="rect">
            <a:avLst/>
          </a:prstGeom>
        </p:spPr>
      </p:pic>
      <p:sp>
        <p:nvSpPr>
          <p:cNvPr id="4" name="TextBox 7">
            <a:extLst>
              <a:ext uri="{FF2B5EF4-FFF2-40B4-BE49-F238E27FC236}">
                <a16:creationId xmlns:a16="http://schemas.microsoft.com/office/drawing/2014/main" id="{F2B89A8D-95BE-BA70-628F-8CE1ED4466C4}"/>
              </a:ext>
            </a:extLst>
          </p:cNvPr>
          <p:cNvSpPr txBox="1"/>
          <p:nvPr/>
        </p:nvSpPr>
        <p:spPr>
          <a:xfrm>
            <a:off x="381000" y="8964673"/>
            <a:ext cx="16840200" cy="560090"/>
          </a:xfrm>
          <a:prstGeom prst="rect">
            <a:avLst/>
          </a:prstGeom>
        </p:spPr>
        <p:txBody>
          <a:bodyPr wrap="square" lIns="0" tIns="0" rIns="0" bIns="0" rtlCol="0" anchor="t">
            <a:spAutoFit/>
          </a:bodyPr>
          <a:lstStyle/>
          <a:p>
            <a:pPr algn="ctr">
              <a:lnSpc>
                <a:spcPts val="4680"/>
              </a:lnSpc>
              <a:spcBef>
                <a:spcPct val="0"/>
              </a:spcBef>
            </a:pPr>
            <a:r>
              <a:rPr lang="en-US" sz="3600" dirty="0" err="1">
                <a:solidFill>
                  <a:srgbClr val="FFFAEF"/>
                </a:solidFill>
                <a:latin typeface="Fredoka One"/>
              </a:rPr>
              <a:t>To</a:t>
            </a:r>
            <a:r>
              <a:rPr lang="en-US" sz="3600" dirty="0" err="1">
                <a:solidFill>
                  <a:schemeClr val="accent4">
                    <a:lumMod val="60000"/>
                    <a:lumOff val="40000"/>
                  </a:schemeClr>
                </a:solidFill>
                <a:latin typeface="Fredoka One"/>
              </a:rPr>
              <a:t>We</a:t>
            </a:r>
            <a:r>
              <a:rPr lang="en-US" sz="3600" dirty="0">
                <a:solidFill>
                  <a:schemeClr val="accent4">
                    <a:lumMod val="60000"/>
                    <a:lumOff val="40000"/>
                  </a:schemeClr>
                </a:solidFill>
                <a:latin typeface="Fredoka One"/>
              </a:rPr>
              <a:t> are a free, year-round service for young people aged 5-18 years.</a:t>
            </a:r>
            <a:r>
              <a:rPr lang="en-US" sz="3600" dirty="0">
                <a:solidFill>
                  <a:srgbClr val="FFFAEF"/>
                </a:solidFill>
                <a:latin typeface="Fredoka One"/>
              </a:rPr>
              <a:t> </a:t>
            </a:r>
            <a:endParaRPr lang="en-US" sz="3600" dirty="0">
              <a:solidFill>
                <a:schemeClr val="accent4">
                  <a:lumMod val="60000"/>
                  <a:lumOff val="40000"/>
                </a:schemeClr>
              </a:solidFill>
              <a:latin typeface="Fredoka One"/>
            </a:endParaRPr>
          </a:p>
        </p:txBody>
      </p:sp>
      <p:sp>
        <p:nvSpPr>
          <p:cNvPr id="5" name="TextBox 2">
            <a:extLst>
              <a:ext uri="{FF2B5EF4-FFF2-40B4-BE49-F238E27FC236}">
                <a16:creationId xmlns:a16="http://schemas.microsoft.com/office/drawing/2014/main" id="{EEA0A13C-1E58-483A-547C-DC03D4B6FF0B}"/>
              </a:ext>
            </a:extLst>
          </p:cNvPr>
          <p:cNvSpPr txBox="1"/>
          <p:nvPr/>
        </p:nvSpPr>
        <p:spPr>
          <a:xfrm>
            <a:off x="2814536" y="3989939"/>
            <a:ext cx="12366208" cy="1218860"/>
          </a:xfrm>
          <a:prstGeom prst="rect">
            <a:avLst/>
          </a:prstGeom>
        </p:spPr>
        <p:txBody>
          <a:bodyPr lIns="0" tIns="0" rIns="0" bIns="0" rtlCol="0" anchor="t">
            <a:spAutoFit/>
          </a:bodyPr>
          <a:lstStyle/>
          <a:p>
            <a:pPr algn="ctr">
              <a:lnSpc>
                <a:spcPts val="10800"/>
              </a:lnSpc>
            </a:pPr>
            <a:r>
              <a:rPr lang="en-US" sz="6000" dirty="0">
                <a:solidFill>
                  <a:schemeClr val="accent4">
                    <a:lumMod val="60000"/>
                    <a:lumOff val="40000"/>
                  </a:schemeClr>
                </a:solidFill>
                <a:latin typeface="Fredoka One"/>
              </a:rPr>
              <a:t>OUR MISSION</a:t>
            </a:r>
          </a:p>
        </p:txBody>
      </p:sp>
      <p:sp>
        <p:nvSpPr>
          <p:cNvPr id="6" name="TextBox 7">
            <a:extLst>
              <a:ext uri="{FF2B5EF4-FFF2-40B4-BE49-F238E27FC236}">
                <a16:creationId xmlns:a16="http://schemas.microsoft.com/office/drawing/2014/main" id="{A322E395-BDD3-2AE4-7FD7-D24B060FA08D}"/>
              </a:ext>
            </a:extLst>
          </p:cNvPr>
          <p:cNvSpPr txBox="1"/>
          <p:nvPr/>
        </p:nvSpPr>
        <p:spPr>
          <a:xfrm>
            <a:off x="2966936" y="5507825"/>
            <a:ext cx="12658928" cy="2368277"/>
          </a:xfrm>
          <a:prstGeom prst="rect">
            <a:avLst/>
          </a:prstGeom>
        </p:spPr>
        <p:txBody>
          <a:bodyPr lIns="0" tIns="0" rIns="0" bIns="0" rtlCol="0" anchor="t">
            <a:spAutoFit/>
          </a:bodyPr>
          <a:lstStyle/>
          <a:p>
            <a:pPr algn="ctr">
              <a:lnSpc>
                <a:spcPts val="4680"/>
              </a:lnSpc>
              <a:spcBef>
                <a:spcPct val="0"/>
              </a:spcBef>
            </a:pPr>
            <a:r>
              <a:rPr lang="en-US" sz="3600" dirty="0">
                <a:solidFill>
                  <a:srgbClr val="FFFAEF"/>
                </a:solidFill>
                <a:latin typeface="Fredoka One"/>
              </a:rPr>
              <a:t>To </a:t>
            </a:r>
            <a:r>
              <a:rPr lang="en-US" sz="3600" dirty="0">
                <a:solidFill>
                  <a:schemeClr val="accent4">
                    <a:lumMod val="60000"/>
                    <a:lumOff val="40000"/>
                  </a:schemeClr>
                </a:solidFill>
                <a:latin typeface="Fredoka One"/>
              </a:rPr>
              <a:t>“An early intervention service, integrated in education settings to promote children’s and young people’s emotional wellbeing, keeping the child’s voice at the heart”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0"/>
            <a:ext cx="14225239"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5445"/>
            <a:ext cx="7315200" cy="4191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2"/>
          <p:cNvSpPr txBox="1"/>
          <p:nvPr/>
        </p:nvSpPr>
        <p:spPr>
          <a:xfrm>
            <a:off x="10794214" y="2036233"/>
            <a:ext cx="7493786" cy="1513205"/>
          </a:xfrm>
          <a:prstGeom prst="rect">
            <a:avLst/>
          </a:prstGeom>
        </p:spPr>
        <p:txBody>
          <a:bodyPr lIns="0" tIns="0" rIns="0" bIns="0" rtlCol="0" anchor="t">
            <a:spAutoFit/>
          </a:bodyPr>
          <a:lstStyle/>
          <a:p>
            <a:pPr>
              <a:lnSpc>
                <a:spcPts val="4029"/>
              </a:lnSpc>
            </a:pPr>
            <a:r>
              <a:rPr lang="en-US" sz="3099" dirty="0">
                <a:solidFill>
                  <a:srgbClr val="7D8AAB"/>
                </a:solidFill>
                <a:latin typeface="Fredoka One"/>
              </a:rPr>
              <a:t>The 2017 government green paper: Transforming Children and Young People’s Mental Health Provision</a:t>
            </a:r>
          </a:p>
        </p:txBody>
      </p:sp>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89555" y="6915191"/>
            <a:ext cx="2772726" cy="2429916"/>
          </a:xfrm>
          <a:prstGeom prst="rect">
            <a:avLst/>
          </a:prstGeom>
        </p:spPr>
      </p:pic>
      <p:pic>
        <p:nvPicPr>
          <p:cNvPr id="4" name="Picture 4"/>
          <p:cNvPicPr>
            <a:picLocks noChangeAspect="1"/>
          </p:cNvPicPr>
          <p:nvPr/>
        </p:nvPicPr>
        <p:blipFill>
          <a:blip r:embed="rId6"/>
          <a:srcRect/>
          <a:stretch>
            <a:fillRect/>
          </a:stretch>
        </p:blipFill>
        <p:spPr>
          <a:xfrm>
            <a:off x="8859554" y="2064465"/>
            <a:ext cx="1483460" cy="1485317"/>
          </a:xfrm>
          <a:prstGeom prst="rect">
            <a:avLst/>
          </a:prstGeom>
        </p:spPr>
      </p:pic>
      <p:sp>
        <p:nvSpPr>
          <p:cNvPr id="5" name="TextBox 5"/>
          <p:cNvSpPr txBox="1"/>
          <p:nvPr/>
        </p:nvSpPr>
        <p:spPr>
          <a:xfrm>
            <a:off x="350420" y="2476500"/>
            <a:ext cx="8754251" cy="4154984"/>
          </a:xfrm>
          <a:prstGeom prst="rect">
            <a:avLst/>
          </a:prstGeom>
        </p:spPr>
        <p:txBody>
          <a:bodyPr wrap="square" lIns="0" tIns="0" rIns="0" bIns="0" rtlCol="0" anchor="t">
            <a:spAutoFit/>
          </a:bodyPr>
          <a:lstStyle/>
          <a:p>
            <a:pPr>
              <a:lnSpc>
                <a:spcPts val="10800"/>
              </a:lnSpc>
            </a:pPr>
            <a:r>
              <a:rPr lang="en-US" sz="9000" dirty="0">
                <a:solidFill>
                  <a:srgbClr val="D8A1A6"/>
                </a:solidFill>
                <a:latin typeface="Fredoka One"/>
              </a:rPr>
              <a:t>Why do MHSTs exist and how can they help?</a:t>
            </a:r>
          </a:p>
        </p:txBody>
      </p:sp>
      <p:sp>
        <p:nvSpPr>
          <p:cNvPr id="6" name="TextBox 6"/>
          <p:cNvSpPr txBox="1"/>
          <p:nvPr/>
        </p:nvSpPr>
        <p:spPr>
          <a:xfrm>
            <a:off x="10794214" y="4189699"/>
            <a:ext cx="6981323" cy="1513205"/>
          </a:xfrm>
          <a:prstGeom prst="rect">
            <a:avLst/>
          </a:prstGeom>
        </p:spPr>
        <p:txBody>
          <a:bodyPr lIns="0" tIns="0" rIns="0" bIns="0" rtlCol="0" anchor="t">
            <a:spAutoFit/>
          </a:bodyPr>
          <a:lstStyle/>
          <a:p>
            <a:pPr>
              <a:lnSpc>
                <a:spcPts val="4029"/>
              </a:lnSpc>
            </a:pPr>
            <a:r>
              <a:rPr lang="en-US" sz="3099" dirty="0">
                <a:solidFill>
                  <a:srgbClr val="7D8AAB"/>
                </a:solidFill>
                <a:latin typeface="Fredoka One"/>
              </a:rPr>
              <a:t>To prevent children developing mental health problems or identify and support problems earlier</a:t>
            </a:r>
          </a:p>
        </p:txBody>
      </p:sp>
      <p:pic>
        <p:nvPicPr>
          <p:cNvPr id="7" name="Picture 7"/>
          <p:cNvPicPr>
            <a:picLocks noChangeAspect="1"/>
          </p:cNvPicPr>
          <p:nvPr/>
        </p:nvPicPr>
        <p:blipFill>
          <a:blip r:embed="rId6"/>
          <a:srcRect/>
          <a:stretch>
            <a:fillRect/>
          </a:stretch>
        </p:blipFill>
        <p:spPr>
          <a:xfrm>
            <a:off x="8859554" y="4114181"/>
            <a:ext cx="1483460" cy="1485317"/>
          </a:xfrm>
          <a:prstGeom prst="rect">
            <a:avLst/>
          </a:prstGeom>
        </p:spPr>
      </p:pic>
      <p:pic>
        <p:nvPicPr>
          <p:cNvPr id="8" name="Picture 8"/>
          <p:cNvPicPr>
            <a:picLocks noChangeAspect="1"/>
          </p:cNvPicPr>
          <p:nvPr/>
        </p:nvPicPr>
        <p:blipFill>
          <a:blip r:embed="rId6"/>
          <a:srcRect t="11081"/>
          <a:stretch>
            <a:fillRect/>
          </a:stretch>
        </p:blipFill>
        <p:spPr>
          <a:xfrm>
            <a:off x="9067800" y="6254830"/>
            <a:ext cx="1483460" cy="1320722"/>
          </a:xfrm>
          <a:prstGeom prst="rect">
            <a:avLst/>
          </a:prstGeom>
        </p:spPr>
      </p:pic>
      <p:sp>
        <p:nvSpPr>
          <p:cNvPr id="9" name="TextBox 9"/>
          <p:cNvSpPr txBox="1"/>
          <p:nvPr/>
        </p:nvSpPr>
        <p:spPr>
          <a:xfrm>
            <a:off x="10794214" y="6261932"/>
            <a:ext cx="6610985" cy="1005205"/>
          </a:xfrm>
          <a:prstGeom prst="rect">
            <a:avLst/>
          </a:prstGeom>
        </p:spPr>
        <p:txBody>
          <a:bodyPr lIns="0" tIns="0" rIns="0" bIns="0" rtlCol="0" anchor="t">
            <a:spAutoFit/>
          </a:bodyPr>
          <a:lstStyle/>
          <a:p>
            <a:pPr>
              <a:lnSpc>
                <a:spcPts val="4029"/>
              </a:lnSpc>
            </a:pPr>
            <a:r>
              <a:rPr lang="en-US" sz="3099" dirty="0">
                <a:solidFill>
                  <a:srgbClr val="7D8AAB"/>
                </a:solidFill>
                <a:latin typeface="Fredoka One"/>
              </a:rPr>
              <a:t>To reduce waiting times for mental health support</a:t>
            </a:r>
          </a:p>
        </p:txBody>
      </p:sp>
      <p:pic>
        <p:nvPicPr>
          <p:cNvPr id="13" name="Picture 8"/>
          <p:cNvPicPr>
            <a:picLocks noChangeAspect="1"/>
          </p:cNvPicPr>
          <p:nvPr/>
        </p:nvPicPr>
        <p:blipFill>
          <a:blip r:embed="rId6"/>
          <a:srcRect t="11081"/>
          <a:stretch>
            <a:fillRect/>
          </a:stretch>
        </p:blipFill>
        <p:spPr>
          <a:xfrm>
            <a:off x="9067800" y="8024385"/>
            <a:ext cx="1483460" cy="1320722"/>
          </a:xfrm>
          <a:prstGeom prst="rect">
            <a:avLst/>
          </a:prstGeom>
        </p:spPr>
      </p:pic>
      <p:sp>
        <p:nvSpPr>
          <p:cNvPr id="14" name="TextBox 9"/>
          <p:cNvSpPr txBox="1"/>
          <p:nvPr/>
        </p:nvSpPr>
        <p:spPr>
          <a:xfrm>
            <a:off x="10979382" y="8204755"/>
            <a:ext cx="6610985" cy="1025922"/>
          </a:xfrm>
          <a:prstGeom prst="rect">
            <a:avLst/>
          </a:prstGeom>
        </p:spPr>
        <p:txBody>
          <a:bodyPr lIns="0" tIns="0" rIns="0" bIns="0" rtlCol="0" anchor="t">
            <a:spAutoFit/>
          </a:bodyPr>
          <a:lstStyle/>
          <a:p>
            <a:pPr>
              <a:lnSpc>
                <a:spcPts val="4029"/>
              </a:lnSpc>
            </a:pPr>
            <a:r>
              <a:rPr lang="en-US" sz="3099" dirty="0">
                <a:solidFill>
                  <a:srgbClr val="7D8AAB"/>
                </a:solidFill>
                <a:latin typeface="Fredoka One"/>
              </a:rPr>
              <a:t>To support schools showcase activity for Ofsted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D8A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16799">
            <a:off x="7828009" y="-413168"/>
            <a:ext cx="11406363" cy="992353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08672" y="3279193"/>
            <a:ext cx="1604709" cy="164662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70245" y="5747739"/>
            <a:ext cx="1604709" cy="141506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08672" y="7676756"/>
            <a:ext cx="1754864" cy="1500409"/>
          </a:xfrm>
          <a:prstGeom prst="rect">
            <a:avLst/>
          </a:prstGeom>
        </p:spPr>
      </p:pic>
      <p:sp>
        <p:nvSpPr>
          <p:cNvPr id="6" name="TextBox 6"/>
          <p:cNvSpPr txBox="1"/>
          <p:nvPr/>
        </p:nvSpPr>
        <p:spPr>
          <a:xfrm>
            <a:off x="459852" y="342900"/>
            <a:ext cx="15626111" cy="2743200"/>
          </a:xfrm>
          <a:prstGeom prst="rect">
            <a:avLst/>
          </a:prstGeom>
        </p:spPr>
        <p:txBody>
          <a:bodyPr lIns="0" tIns="0" rIns="0" bIns="0" rtlCol="0" anchor="t">
            <a:spAutoFit/>
          </a:bodyPr>
          <a:lstStyle/>
          <a:p>
            <a:pPr algn="ctr">
              <a:lnSpc>
                <a:spcPts val="10800"/>
              </a:lnSpc>
            </a:pPr>
            <a:r>
              <a:rPr lang="en-US" sz="9000" dirty="0">
                <a:solidFill>
                  <a:srgbClr val="ACCFC7"/>
                </a:solidFill>
                <a:latin typeface="Fredoka One"/>
              </a:rPr>
              <a:t>What are the core functions of MHSTs?</a:t>
            </a:r>
          </a:p>
        </p:txBody>
      </p:sp>
      <p:sp>
        <p:nvSpPr>
          <p:cNvPr id="7" name="TextBox 7"/>
          <p:cNvSpPr txBox="1"/>
          <p:nvPr/>
        </p:nvSpPr>
        <p:spPr>
          <a:xfrm>
            <a:off x="3328294" y="3537408"/>
            <a:ext cx="12658928" cy="1163955"/>
          </a:xfrm>
          <a:prstGeom prst="rect">
            <a:avLst/>
          </a:prstGeom>
        </p:spPr>
        <p:txBody>
          <a:bodyPr lIns="0" tIns="0" rIns="0" bIns="0" rtlCol="0" anchor="t">
            <a:spAutoFit/>
          </a:bodyPr>
          <a:lstStyle/>
          <a:p>
            <a:pPr algn="ctr">
              <a:lnSpc>
                <a:spcPts val="4680"/>
              </a:lnSpc>
              <a:spcBef>
                <a:spcPct val="0"/>
              </a:spcBef>
            </a:pPr>
            <a:r>
              <a:rPr lang="en-US" sz="3600" dirty="0">
                <a:solidFill>
                  <a:srgbClr val="FFFAEF"/>
                </a:solidFill>
                <a:latin typeface="Fredoka One"/>
              </a:rPr>
              <a:t>To provide direct support to children and young people with MILD  to MODERATE mental health issues;</a:t>
            </a:r>
          </a:p>
        </p:txBody>
      </p:sp>
      <p:sp>
        <p:nvSpPr>
          <p:cNvPr id="8" name="TextBox 8"/>
          <p:cNvSpPr txBox="1"/>
          <p:nvPr/>
        </p:nvSpPr>
        <p:spPr>
          <a:xfrm>
            <a:off x="3092518" y="5873292"/>
            <a:ext cx="14025237" cy="1163955"/>
          </a:xfrm>
          <a:prstGeom prst="rect">
            <a:avLst/>
          </a:prstGeom>
        </p:spPr>
        <p:txBody>
          <a:bodyPr lIns="0" tIns="0" rIns="0" bIns="0" rtlCol="0" anchor="t">
            <a:spAutoFit/>
          </a:bodyPr>
          <a:lstStyle/>
          <a:p>
            <a:pPr algn="ctr">
              <a:lnSpc>
                <a:spcPts val="4680"/>
              </a:lnSpc>
              <a:spcBef>
                <a:spcPct val="0"/>
              </a:spcBef>
            </a:pPr>
            <a:r>
              <a:rPr lang="en-US" sz="3600" dirty="0">
                <a:solidFill>
                  <a:srgbClr val="FFFAEF"/>
                </a:solidFill>
                <a:latin typeface="Fredoka One"/>
              </a:rPr>
              <a:t>Support educational settings to introduce or develop their whole school approach to mental health and wellbeing.</a:t>
            </a:r>
          </a:p>
        </p:txBody>
      </p:sp>
      <p:sp>
        <p:nvSpPr>
          <p:cNvPr id="9" name="TextBox 9"/>
          <p:cNvSpPr txBox="1"/>
          <p:nvPr/>
        </p:nvSpPr>
        <p:spPr>
          <a:xfrm>
            <a:off x="3297814" y="7988550"/>
            <a:ext cx="14420060" cy="1754505"/>
          </a:xfrm>
          <a:prstGeom prst="rect">
            <a:avLst/>
          </a:prstGeom>
        </p:spPr>
        <p:txBody>
          <a:bodyPr lIns="0" tIns="0" rIns="0" bIns="0" rtlCol="0" anchor="t">
            <a:spAutoFit/>
          </a:bodyPr>
          <a:lstStyle/>
          <a:p>
            <a:pPr algn="ctr">
              <a:lnSpc>
                <a:spcPts val="4680"/>
              </a:lnSpc>
              <a:spcBef>
                <a:spcPct val="0"/>
              </a:spcBef>
            </a:pPr>
            <a:r>
              <a:rPr lang="en-US" sz="3600" dirty="0">
                <a:solidFill>
                  <a:srgbClr val="FFFAEF"/>
                </a:solidFill>
                <a:latin typeface="Fredoka One"/>
              </a:rPr>
              <a:t> Give advice to staff in educational settings and liaising with external specialist services to help children and young people to get the right support and stay in education.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498"/>
            <a:ext cx="7086600" cy="4150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533BEBFD-0B35-B873-8B65-15DD81E26E3B}"/>
              </a:ext>
            </a:extLst>
          </p:cNvPr>
          <p:cNvPicPr>
            <a:picLocks noChangeAspect="1"/>
          </p:cNvPicPr>
          <p:nvPr/>
        </p:nvPicPr>
        <p:blipFill>
          <a:blip r:embed="rId3"/>
          <a:stretch>
            <a:fillRect/>
          </a:stretch>
        </p:blipFill>
        <p:spPr>
          <a:xfrm>
            <a:off x="2133600" y="1473028"/>
            <a:ext cx="15621000" cy="8802645"/>
          </a:xfrm>
          <a:prstGeom prst="rect">
            <a:avLst/>
          </a:prstGeom>
        </p:spPr>
      </p:pic>
    </p:spTree>
    <p:extLst>
      <p:ext uri="{BB962C8B-B14F-4D97-AF65-F5344CB8AC3E}">
        <p14:creationId xmlns:p14="http://schemas.microsoft.com/office/powerpoint/2010/main" val="229432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p:nvPr/>
        </p:nvGrpSpPr>
        <p:grpSpPr>
          <a:xfrm>
            <a:off x="5236975" y="1028700"/>
            <a:ext cx="9524987" cy="2341571"/>
            <a:chOff x="0" y="0"/>
            <a:chExt cx="12699982" cy="3122095"/>
          </a:xfrm>
        </p:grpSpPr>
        <p:grpSp>
          <p:nvGrpSpPr>
            <p:cNvPr id="3" name="Group 3"/>
            <p:cNvGrpSpPr/>
            <p:nvPr/>
          </p:nvGrpSpPr>
          <p:grpSpPr>
            <a:xfrm>
              <a:off x="0" y="0"/>
              <a:ext cx="12699982" cy="3122095"/>
              <a:chOff x="0" y="0"/>
              <a:chExt cx="4512977" cy="1109446"/>
            </a:xfrm>
          </p:grpSpPr>
          <p:sp>
            <p:nvSpPr>
              <p:cNvPr id="4" name="Freeform 4"/>
              <p:cNvSpPr/>
              <p:nvPr/>
            </p:nvSpPr>
            <p:spPr>
              <a:xfrm>
                <a:off x="0" y="0"/>
                <a:ext cx="4512977" cy="1109446"/>
              </a:xfrm>
              <a:custGeom>
                <a:avLst/>
                <a:gdLst/>
                <a:ahLst/>
                <a:cxnLst/>
                <a:rect l="l" t="t" r="r" b="b"/>
                <a:pathLst>
                  <a:path w="4512977" h="1109446">
                    <a:moveTo>
                      <a:pt x="4388517" y="1109446"/>
                    </a:moveTo>
                    <a:lnTo>
                      <a:pt x="124460" y="1109446"/>
                    </a:lnTo>
                    <a:cubicBezTo>
                      <a:pt x="55880" y="1109446"/>
                      <a:pt x="0" y="1053566"/>
                      <a:pt x="0" y="984986"/>
                    </a:cubicBezTo>
                    <a:lnTo>
                      <a:pt x="0" y="124460"/>
                    </a:lnTo>
                    <a:cubicBezTo>
                      <a:pt x="0" y="55880"/>
                      <a:pt x="55880" y="0"/>
                      <a:pt x="124460" y="0"/>
                    </a:cubicBezTo>
                    <a:lnTo>
                      <a:pt x="4388517" y="0"/>
                    </a:lnTo>
                    <a:cubicBezTo>
                      <a:pt x="4457097" y="0"/>
                      <a:pt x="4512977" y="55880"/>
                      <a:pt x="4512977" y="124460"/>
                    </a:cubicBezTo>
                    <a:lnTo>
                      <a:pt x="4512977" y="984986"/>
                    </a:lnTo>
                    <a:cubicBezTo>
                      <a:pt x="4512977" y="1053566"/>
                      <a:pt x="4457097" y="1109446"/>
                      <a:pt x="4388517" y="1109446"/>
                    </a:cubicBezTo>
                    <a:close/>
                  </a:path>
                </a:pathLst>
              </a:custGeom>
              <a:solidFill>
                <a:srgbClr val="D8A1A6"/>
              </a:solidFill>
            </p:spPr>
          </p:sp>
        </p:grpSp>
        <p:sp>
          <p:nvSpPr>
            <p:cNvPr id="5" name="TextBox 5"/>
            <p:cNvSpPr txBox="1"/>
            <p:nvPr/>
          </p:nvSpPr>
          <p:spPr>
            <a:xfrm>
              <a:off x="821229" y="268923"/>
              <a:ext cx="10820400" cy="755015"/>
            </a:xfrm>
            <a:prstGeom prst="rect">
              <a:avLst/>
            </a:prstGeom>
          </p:spPr>
          <p:txBody>
            <a:bodyPr lIns="0" tIns="0" rIns="0" bIns="0" rtlCol="0" anchor="t">
              <a:spAutoFit/>
            </a:bodyPr>
            <a:lstStyle/>
            <a:p>
              <a:pPr>
                <a:lnSpc>
                  <a:spcPts val="4680"/>
                </a:lnSpc>
              </a:pPr>
              <a:r>
                <a:rPr lang="en-US" sz="3600" dirty="0">
                  <a:solidFill>
                    <a:srgbClr val="5E3023"/>
                  </a:solidFill>
                  <a:latin typeface="Fredoka One"/>
                </a:rPr>
                <a:t>Early Intervention</a:t>
              </a:r>
            </a:p>
          </p:txBody>
        </p:sp>
        <p:sp>
          <p:nvSpPr>
            <p:cNvPr id="6" name="TextBox 6"/>
            <p:cNvSpPr txBox="1"/>
            <p:nvPr/>
          </p:nvSpPr>
          <p:spPr>
            <a:xfrm>
              <a:off x="821229" y="1288744"/>
              <a:ext cx="11057524" cy="1535853"/>
            </a:xfrm>
            <a:prstGeom prst="rect">
              <a:avLst/>
            </a:prstGeom>
          </p:spPr>
          <p:txBody>
            <a:bodyPr lIns="0" tIns="0" rIns="0" bIns="0" rtlCol="0" anchor="t">
              <a:spAutoFit/>
            </a:bodyPr>
            <a:lstStyle/>
            <a:p>
              <a:pPr>
                <a:lnSpc>
                  <a:spcPts val="2990"/>
                </a:lnSpc>
              </a:pPr>
              <a:r>
                <a:rPr lang="en-US" sz="2300" dirty="0">
                  <a:solidFill>
                    <a:srgbClr val="FFFAEF"/>
                  </a:solidFill>
                  <a:latin typeface="Overpass"/>
                </a:rPr>
                <a:t>For those students who might be under the radar and would benefit from 6-8 sessions of  CBT support before things escalate.</a:t>
              </a:r>
            </a:p>
          </p:txBody>
        </p:sp>
      </p:grpSp>
      <p:grpSp>
        <p:nvGrpSpPr>
          <p:cNvPr id="7" name="Group 7"/>
          <p:cNvGrpSpPr/>
          <p:nvPr/>
        </p:nvGrpSpPr>
        <p:grpSpPr>
          <a:xfrm>
            <a:off x="5236975" y="3550238"/>
            <a:ext cx="9524987" cy="3186525"/>
            <a:chOff x="0" y="0"/>
            <a:chExt cx="12699982" cy="4248699"/>
          </a:xfrm>
        </p:grpSpPr>
        <p:grpSp>
          <p:nvGrpSpPr>
            <p:cNvPr id="8" name="Group 8"/>
            <p:cNvGrpSpPr/>
            <p:nvPr/>
          </p:nvGrpSpPr>
          <p:grpSpPr>
            <a:xfrm>
              <a:off x="0" y="0"/>
              <a:ext cx="12699982" cy="4248699"/>
              <a:chOff x="0" y="0"/>
              <a:chExt cx="4512977" cy="1509788"/>
            </a:xfrm>
          </p:grpSpPr>
          <p:sp>
            <p:nvSpPr>
              <p:cNvPr id="9" name="Freeform 9"/>
              <p:cNvSpPr/>
              <p:nvPr/>
            </p:nvSpPr>
            <p:spPr>
              <a:xfrm>
                <a:off x="0" y="0"/>
                <a:ext cx="4512977" cy="1509788"/>
              </a:xfrm>
              <a:custGeom>
                <a:avLst/>
                <a:gdLst/>
                <a:ahLst/>
                <a:cxnLst/>
                <a:rect l="l" t="t" r="r" b="b"/>
                <a:pathLst>
                  <a:path w="4512977" h="1509788">
                    <a:moveTo>
                      <a:pt x="4388517" y="1509788"/>
                    </a:moveTo>
                    <a:lnTo>
                      <a:pt x="124460" y="1509788"/>
                    </a:lnTo>
                    <a:cubicBezTo>
                      <a:pt x="55880" y="1509788"/>
                      <a:pt x="0" y="1453908"/>
                      <a:pt x="0" y="1385328"/>
                    </a:cubicBezTo>
                    <a:lnTo>
                      <a:pt x="0" y="124460"/>
                    </a:lnTo>
                    <a:cubicBezTo>
                      <a:pt x="0" y="55880"/>
                      <a:pt x="55880" y="0"/>
                      <a:pt x="124460" y="0"/>
                    </a:cubicBezTo>
                    <a:lnTo>
                      <a:pt x="4388517" y="0"/>
                    </a:lnTo>
                    <a:cubicBezTo>
                      <a:pt x="4457097" y="0"/>
                      <a:pt x="4512977" y="55880"/>
                      <a:pt x="4512977" y="124460"/>
                    </a:cubicBezTo>
                    <a:lnTo>
                      <a:pt x="4512977" y="1385328"/>
                    </a:lnTo>
                    <a:cubicBezTo>
                      <a:pt x="4512977" y="1453908"/>
                      <a:pt x="4457097" y="1509788"/>
                      <a:pt x="4388517" y="1509788"/>
                    </a:cubicBezTo>
                    <a:close/>
                  </a:path>
                </a:pathLst>
              </a:custGeom>
              <a:solidFill>
                <a:srgbClr val="D8A1A6"/>
              </a:solidFill>
            </p:spPr>
          </p:sp>
        </p:grpSp>
        <p:sp>
          <p:nvSpPr>
            <p:cNvPr id="10" name="TextBox 10"/>
            <p:cNvSpPr txBox="1"/>
            <p:nvPr/>
          </p:nvSpPr>
          <p:spPr>
            <a:xfrm>
              <a:off x="821229" y="263454"/>
              <a:ext cx="10820400" cy="755015"/>
            </a:xfrm>
            <a:prstGeom prst="rect">
              <a:avLst/>
            </a:prstGeom>
          </p:spPr>
          <p:txBody>
            <a:bodyPr lIns="0" tIns="0" rIns="0" bIns="0" rtlCol="0" anchor="t">
              <a:spAutoFit/>
            </a:bodyPr>
            <a:lstStyle/>
            <a:p>
              <a:pPr>
                <a:lnSpc>
                  <a:spcPts val="4680"/>
                </a:lnSpc>
              </a:pPr>
              <a:r>
                <a:rPr lang="en-US" sz="3600" dirty="0">
                  <a:solidFill>
                    <a:srgbClr val="5E3023"/>
                  </a:solidFill>
                  <a:latin typeface="Fredoka One"/>
                </a:rPr>
                <a:t>Guided Self-Help</a:t>
              </a:r>
            </a:p>
          </p:txBody>
        </p:sp>
        <p:sp>
          <p:nvSpPr>
            <p:cNvPr id="11" name="TextBox 11"/>
            <p:cNvSpPr txBox="1"/>
            <p:nvPr/>
          </p:nvSpPr>
          <p:spPr>
            <a:xfrm>
              <a:off x="821229" y="1283276"/>
              <a:ext cx="11057523" cy="2564805"/>
            </a:xfrm>
            <a:prstGeom prst="rect">
              <a:avLst/>
            </a:prstGeom>
          </p:spPr>
          <p:txBody>
            <a:bodyPr lIns="0" tIns="0" rIns="0" bIns="0" rtlCol="0" anchor="t">
              <a:spAutoFit/>
            </a:bodyPr>
            <a:lstStyle/>
            <a:p>
              <a:pPr>
                <a:lnSpc>
                  <a:spcPts val="2990"/>
                </a:lnSpc>
              </a:pPr>
              <a:r>
                <a:rPr lang="en-US" sz="2300" dirty="0">
                  <a:solidFill>
                    <a:srgbClr val="FFFAEF"/>
                  </a:solidFill>
                  <a:latin typeface="Overpass"/>
                </a:rPr>
                <a:t>We deliver evidence-based, low-intensity, guided self-help interventions with children and young people and their parents/carers, either remotely or in a school setting. Unlike counselling we focus on practical strategies that requires commitment to undertake wellbeing tasks between sessions.</a:t>
              </a:r>
            </a:p>
          </p:txBody>
        </p:sp>
      </p:grpSp>
      <p:grpSp>
        <p:nvGrpSpPr>
          <p:cNvPr id="12" name="Group 12"/>
          <p:cNvGrpSpPr/>
          <p:nvPr/>
        </p:nvGrpSpPr>
        <p:grpSpPr>
          <a:xfrm>
            <a:off x="5198875" y="6936449"/>
            <a:ext cx="9524987" cy="2811875"/>
            <a:chOff x="0" y="0"/>
            <a:chExt cx="12699982" cy="3749166"/>
          </a:xfrm>
        </p:grpSpPr>
        <p:grpSp>
          <p:nvGrpSpPr>
            <p:cNvPr id="13" name="Group 13"/>
            <p:cNvGrpSpPr/>
            <p:nvPr/>
          </p:nvGrpSpPr>
          <p:grpSpPr>
            <a:xfrm>
              <a:off x="0" y="0"/>
              <a:ext cx="12699982" cy="3749166"/>
              <a:chOff x="0" y="0"/>
              <a:chExt cx="4512977" cy="1332278"/>
            </a:xfrm>
          </p:grpSpPr>
          <p:sp>
            <p:nvSpPr>
              <p:cNvPr id="14" name="Freeform 14"/>
              <p:cNvSpPr/>
              <p:nvPr/>
            </p:nvSpPr>
            <p:spPr>
              <a:xfrm>
                <a:off x="0" y="0"/>
                <a:ext cx="4512977" cy="1332278"/>
              </a:xfrm>
              <a:custGeom>
                <a:avLst/>
                <a:gdLst/>
                <a:ahLst/>
                <a:cxnLst/>
                <a:rect l="l" t="t" r="r" b="b"/>
                <a:pathLst>
                  <a:path w="4512977" h="1332278">
                    <a:moveTo>
                      <a:pt x="4388517" y="1332277"/>
                    </a:moveTo>
                    <a:lnTo>
                      <a:pt x="124460" y="1332277"/>
                    </a:lnTo>
                    <a:cubicBezTo>
                      <a:pt x="55880" y="1332277"/>
                      <a:pt x="0" y="1276398"/>
                      <a:pt x="0" y="1207818"/>
                    </a:cubicBezTo>
                    <a:lnTo>
                      <a:pt x="0" y="124460"/>
                    </a:lnTo>
                    <a:cubicBezTo>
                      <a:pt x="0" y="55880"/>
                      <a:pt x="55880" y="0"/>
                      <a:pt x="124460" y="0"/>
                    </a:cubicBezTo>
                    <a:lnTo>
                      <a:pt x="4388517" y="0"/>
                    </a:lnTo>
                    <a:cubicBezTo>
                      <a:pt x="4457097" y="0"/>
                      <a:pt x="4512977" y="55880"/>
                      <a:pt x="4512977" y="124460"/>
                    </a:cubicBezTo>
                    <a:lnTo>
                      <a:pt x="4512977" y="1207818"/>
                    </a:lnTo>
                    <a:cubicBezTo>
                      <a:pt x="4512977" y="1276398"/>
                      <a:pt x="4457097" y="1332278"/>
                      <a:pt x="4388517" y="1332278"/>
                    </a:cubicBezTo>
                    <a:close/>
                  </a:path>
                </a:pathLst>
              </a:custGeom>
              <a:solidFill>
                <a:srgbClr val="D8A1A6"/>
              </a:solidFill>
            </p:spPr>
          </p:sp>
        </p:grpSp>
        <p:sp>
          <p:nvSpPr>
            <p:cNvPr id="15" name="TextBox 15"/>
            <p:cNvSpPr txBox="1"/>
            <p:nvPr/>
          </p:nvSpPr>
          <p:spPr>
            <a:xfrm>
              <a:off x="821229" y="268923"/>
              <a:ext cx="10820400" cy="755015"/>
            </a:xfrm>
            <a:prstGeom prst="rect">
              <a:avLst/>
            </a:prstGeom>
          </p:spPr>
          <p:txBody>
            <a:bodyPr lIns="0" tIns="0" rIns="0" bIns="0" rtlCol="0" anchor="t">
              <a:spAutoFit/>
            </a:bodyPr>
            <a:lstStyle/>
            <a:p>
              <a:pPr>
                <a:lnSpc>
                  <a:spcPts val="4680"/>
                </a:lnSpc>
              </a:pPr>
              <a:r>
                <a:rPr lang="en-US" sz="3600" dirty="0">
                  <a:solidFill>
                    <a:srgbClr val="5E3023"/>
                  </a:solidFill>
                  <a:latin typeface="Fredoka One"/>
                </a:rPr>
                <a:t>Common Mental Health Problems</a:t>
              </a:r>
            </a:p>
          </p:txBody>
        </p:sp>
        <p:sp>
          <p:nvSpPr>
            <p:cNvPr id="16" name="TextBox 16"/>
            <p:cNvSpPr txBox="1"/>
            <p:nvPr/>
          </p:nvSpPr>
          <p:spPr>
            <a:xfrm>
              <a:off x="821229" y="1288744"/>
              <a:ext cx="11057524" cy="2035387"/>
            </a:xfrm>
            <a:prstGeom prst="rect">
              <a:avLst/>
            </a:prstGeom>
          </p:spPr>
          <p:txBody>
            <a:bodyPr lIns="0" tIns="0" rIns="0" bIns="0" rtlCol="0" anchor="t">
              <a:spAutoFit/>
            </a:bodyPr>
            <a:lstStyle/>
            <a:p>
              <a:pPr>
                <a:lnSpc>
                  <a:spcPts val="2990"/>
                </a:lnSpc>
              </a:pPr>
              <a:r>
                <a:rPr lang="en-US" sz="2300" dirty="0">
                  <a:solidFill>
                    <a:srgbClr val="FFFAEF"/>
                  </a:solidFill>
                  <a:latin typeface="Overpass"/>
                </a:rPr>
                <a:t>The interventions we use are to support children, young people, and their families to overcome common mental health problems such as anxiety, low mood, sleep and behavioural difficulties.</a:t>
              </a: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8200" y="3306471"/>
            <a:ext cx="3082359" cy="4114800"/>
          </a:xfrm>
          <a:prstGeom prst="rect">
            <a:avLst/>
          </a:prstGeom>
        </p:spPr>
      </p:pic>
      <p:pic>
        <p:nvPicPr>
          <p:cNvPr id="19" name="Picture 18">
            <a:extLst>
              <a:ext uri="{FF2B5EF4-FFF2-40B4-BE49-F238E27FC236}">
                <a16:creationId xmlns:a16="http://schemas.microsoft.com/office/drawing/2014/main" id="{C4B1EB26-CFEB-0831-9829-B4FE65660A86}"/>
              </a:ext>
            </a:extLst>
          </p:cNvPr>
          <p:cNvPicPr>
            <a:picLocks noChangeAspect="1"/>
          </p:cNvPicPr>
          <p:nvPr/>
        </p:nvPicPr>
        <p:blipFill>
          <a:blip r:embed="rId4"/>
          <a:stretch>
            <a:fillRect/>
          </a:stretch>
        </p:blipFill>
        <p:spPr>
          <a:xfrm>
            <a:off x="746760" y="563511"/>
            <a:ext cx="16855440" cy="940926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pic>
        <p:nvPicPr>
          <p:cNvPr id="717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7875" y="7287619"/>
            <a:ext cx="3091343" cy="2885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663" y="7866027"/>
            <a:ext cx="3324539" cy="2050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4487" y="3119612"/>
            <a:ext cx="4543425" cy="273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6199" y="3327667"/>
            <a:ext cx="3368800" cy="2561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4497" y="2576444"/>
            <a:ext cx="3362100" cy="3418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44400" y="7737005"/>
            <a:ext cx="5943600" cy="2549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2"/>
          <p:cNvSpPr txBox="1"/>
          <p:nvPr/>
        </p:nvSpPr>
        <p:spPr>
          <a:xfrm>
            <a:off x="3887048" y="342900"/>
            <a:ext cx="12754846" cy="1371600"/>
          </a:xfrm>
          <a:prstGeom prst="rect">
            <a:avLst/>
          </a:prstGeom>
        </p:spPr>
        <p:txBody>
          <a:bodyPr lIns="0" tIns="0" rIns="0" bIns="0" rtlCol="0" anchor="t">
            <a:spAutoFit/>
          </a:bodyPr>
          <a:lstStyle/>
          <a:p>
            <a:pPr algn="ctr">
              <a:lnSpc>
                <a:spcPts val="10800"/>
              </a:lnSpc>
            </a:pPr>
            <a:r>
              <a:rPr lang="en-US" sz="9000" dirty="0">
                <a:solidFill>
                  <a:srgbClr val="D8A1A6"/>
                </a:solidFill>
                <a:latin typeface="Fredoka One"/>
              </a:rPr>
              <a:t>1:1 and Group Work</a:t>
            </a:r>
          </a:p>
        </p:txBody>
      </p:sp>
      <p:grpSp>
        <p:nvGrpSpPr>
          <p:cNvPr id="3" name="Group 3"/>
          <p:cNvGrpSpPr/>
          <p:nvPr/>
        </p:nvGrpSpPr>
        <p:grpSpPr>
          <a:xfrm>
            <a:off x="1028700" y="2549167"/>
            <a:ext cx="5324700" cy="2549085"/>
            <a:chOff x="0" y="-28575"/>
            <a:chExt cx="7099600" cy="3398780"/>
          </a:xfrm>
        </p:grpSpPr>
        <p:sp>
          <p:nvSpPr>
            <p:cNvPr id="4" name="TextBox 4"/>
            <p:cNvSpPr txBox="1"/>
            <p:nvPr/>
          </p:nvSpPr>
          <p:spPr>
            <a:xfrm>
              <a:off x="0" y="1059440"/>
              <a:ext cx="7099600" cy="2310765"/>
            </a:xfrm>
            <a:prstGeom prst="rect">
              <a:avLst/>
            </a:prstGeom>
          </p:spPr>
          <p:txBody>
            <a:bodyPr lIns="0" tIns="0" rIns="0" bIns="0" rtlCol="0" anchor="t">
              <a:spAutoFit/>
            </a:bodyPr>
            <a:lstStyle/>
            <a:p>
              <a:pPr algn="ctr">
                <a:lnSpc>
                  <a:spcPts val="3380"/>
                </a:lnSpc>
              </a:pPr>
              <a:r>
                <a:rPr lang="en-US" sz="2600" dirty="0">
                  <a:solidFill>
                    <a:srgbClr val="000000"/>
                  </a:solidFill>
                  <a:latin typeface="Overpass"/>
                </a:rPr>
                <a:t>A treatment where young people are encouraged to increase activity levels in line with their values, to help lift their mood.</a:t>
              </a:r>
            </a:p>
          </p:txBody>
        </p:sp>
        <p:sp>
          <p:nvSpPr>
            <p:cNvPr id="5" name="TextBox 5"/>
            <p:cNvSpPr txBox="1"/>
            <p:nvPr/>
          </p:nvSpPr>
          <p:spPr>
            <a:xfrm>
              <a:off x="0" y="-28575"/>
              <a:ext cx="7099600" cy="803639"/>
            </a:xfrm>
            <a:prstGeom prst="rect">
              <a:avLst/>
            </a:prstGeom>
          </p:spPr>
          <p:txBody>
            <a:bodyPr lIns="0" tIns="0" rIns="0" bIns="0" rtlCol="0" anchor="t">
              <a:spAutoFit/>
            </a:bodyPr>
            <a:lstStyle/>
            <a:p>
              <a:pPr algn="ctr">
                <a:lnSpc>
                  <a:spcPts val="4680"/>
                </a:lnSpc>
              </a:pPr>
              <a:r>
                <a:rPr lang="en-US" sz="3600" dirty="0">
                  <a:solidFill>
                    <a:srgbClr val="7D8AAB"/>
                  </a:solidFill>
                  <a:latin typeface="Fredoka One"/>
                </a:rPr>
                <a:t>Behavioural Activation</a:t>
              </a:r>
            </a:p>
          </p:txBody>
        </p:sp>
      </p:grpSp>
      <p:grpSp>
        <p:nvGrpSpPr>
          <p:cNvPr id="6" name="Group 6"/>
          <p:cNvGrpSpPr/>
          <p:nvPr/>
        </p:nvGrpSpPr>
        <p:grpSpPr>
          <a:xfrm>
            <a:off x="1028700" y="1028700"/>
            <a:ext cx="367402" cy="346352"/>
            <a:chOff x="0" y="0"/>
            <a:chExt cx="489869" cy="461803"/>
          </a:xfrm>
        </p:grpSpPr>
        <p:sp>
          <p:nvSpPr>
            <p:cNvPr id="7" name="AutoShape 7"/>
            <p:cNvSpPr/>
            <p:nvPr/>
          </p:nvSpPr>
          <p:spPr>
            <a:xfrm>
              <a:off x="0" y="0"/>
              <a:ext cx="489869" cy="0"/>
            </a:xfrm>
            <a:prstGeom prst="line">
              <a:avLst/>
            </a:prstGeom>
            <a:ln w="50872" cap="rnd">
              <a:solidFill>
                <a:srgbClr val="000000"/>
              </a:solidFill>
              <a:prstDash val="solid"/>
              <a:headEnd type="none" w="sm" len="sm"/>
              <a:tailEnd type="none" w="sm" len="sm"/>
            </a:ln>
          </p:spPr>
        </p:sp>
        <p:sp>
          <p:nvSpPr>
            <p:cNvPr id="8" name="AutoShape 8"/>
            <p:cNvSpPr/>
            <p:nvPr/>
          </p:nvSpPr>
          <p:spPr>
            <a:xfrm>
              <a:off x="0" y="205275"/>
              <a:ext cx="489869" cy="0"/>
            </a:xfrm>
            <a:prstGeom prst="line">
              <a:avLst/>
            </a:prstGeom>
            <a:ln w="50872" cap="rnd">
              <a:solidFill>
                <a:srgbClr val="000000"/>
              </a:solidFill>
              <a:prstDash val="solid"/>
              <a:headEnd type="none" w="sm" len="sm"/>
              <a:tailEnd type="none" w="sm" len="sm"/>
            </a:ln>
          </p:spPr>
        </p:sp>
        <p:sp>
          <p:nvSpPr>
            <p:cNvPr id="9" name="AutoShape 9"/>
            <p:cNvSpPr/>
            <p:nvPr/>
          </p:nvSpPr>
          <p:spPr>
            <a:xfrm>
              <a:off x="0" y="410931"/>
              <a:ext cx="489869" cy="0"/>
            </a:xfrm>
            <a:prstGeom prst="line">
              <a:avLst/>
            </a:prstGeom>
            <a:ln w="50872" cap="rnd">
              <a:solidFill>
                <a:srgbClr val="000000"/>
              </a:solidFill>
              <a:prstDash val="solid"/>
              <a:headEnd type="none" w="sm" len="sm"/>
              <a:tailEnd type="none" w="sm" len="sm"/>
            </a:ln>
          </p:spPr>
        </p:sp>
      </p:grpSp>
      <p:grpSp>
        <p:nvGrpSpPr>
          <p:cNvPr id="10" name="Group 10"/>
          <p:cNvGrpSpPr/>
          <p:nvPr/>
        </p:nvGrpSpPr>
        <p:grpSpPr>
          <a:xfrm>
            <a:off x="7279592" y="2570598"/>
            <a:ext cx="4629628" cy="2527654"/>
            <a:chOff x="0" y="0"/>
            <a:chExt cx="6172837" cy="3370205"/>
          </a:xfrm>
        </p:grpSpPr>
        <p:sp>
          <p:nvSpPr>
            <p:cNvPr id="11" name="TextBox 11"/>
            <p:cNvSpPr txBox="1"/>
            <p:nvPr/>
          </p:nvSpPr>
          <p:spPr>
            <a:xfrm>
              <a:off x="0" y="1059440"/>
              <a:ext cx="6172837" cy="2310765"/>
            </a:xfrm>
            <a:prstGeom prst="rect">
              <a:avLst/>
            </a:prstGeom>
          </p:spPr>
          <p:txBody>
            <a:bodyPr lIns="0" tIns="0" rIns="0" bIns="0" rtlCol="0" anchor="t">
              <a:spAutoFit/>
            </a:bodyPr>
            <a:lstStyle/>
            <a:p>
              <a:pPr algn="ctr">
                <a:lnSpc>
                  <a:spcPts val="3380"/>
                </a:lnSpc>
              </a:pPr>
              <a:r>
                <a:rPr lang="en-US" sz="2600" dirty="0">
                  <a:solidFill>
                    <a:srgbClr val="000000"/>
                  </a:solidFill>
                  <a:latin typeface="Overpass"/>
                </a:rPr>
                <a:t> Used to tackle the avoidance of feared and anxiety-provoking situations, by gradual exposure to them.</a:t>
              </a:r>
            </a:p>
          </p:txBody>
        </p:sp>
        <p:sp>
          <p:nvSpPr>
            <p:cNvPr id="12" name="TextBox 12"/>
            <p:cNvSpPr txBox="1"/>
            <p:nvPr/>
          </p:nvSpPr>
          <p:spPr>
            <a:xfrm>
              <a:off x="0" y="-28575"/>
              <a:ext cx="6172837" cy="755015"/>
            </a:xfrm>
            <a:prstGeom prst="rect">
              <a:avLst/>
            </a:prstGeom>
          </p:spPr>
          <p:txBody>
            <a:bodyPr lIns="0" tIns="0" rIns="0" bIns="0" rtlCol="0" anchor="t">
              <a:spAutoFit/>
            </a:bodyPr>
            <a:lstStyle/>
            <a:p>
              <a:pPr algn="ctr">
                <a:lnSpc>
                  <a:spcPts val="4680"/>
                </a:lnSpc>
              </a:pPr>
              <a:r>
                <a:rPr lang="en-US" sz="3600" dirty="0">
                  <a:solidFill>
                    <a:srgbClr val="7D8AAB"/>
                  </a:solidFill>
                  <a:latin typeface="Fredoka One"/>
                </a:rPr>
                <a:t>Graded Exposure</a:t>
              </a:r>
            </a:p>
          </p:txBody>
        </p:sp>
      </p:grpSp>
      <p:grpSp>
        <p:nvGrpSpPr>
          <p:cNvPr id="13" name="Group 13"/>
          <p:cNvGrpSpPr/>
          <p:nvPr/>
        </p:nvGrpSpPr>
        <p:grpSpPr>
          <a:xfrm>
            <a:off x="12629672" y="2570598"/>
            <a:ext cx="4629628" cy="2102204"/>
            <a:chOff x="0" y="0"/>
            <a:chExt cx="6172837" cy="2802939"/>
          </a:xfrm>
        </p:grpSpPr>
        <p:sp>
          <p:nvSpPr>
            <p:cNvPr id="14" name="TextBox 14"/>
            <p:cNvSpPr txBox="1"/>
            <p:nvPr/>
          </p:nvSpPr>
          <p:spPr>
            <a:xfrm>
              <a:off x="0" y="1059440"/>
              <a:ext cx="6172837" cy="1743498"/>
            </a:xfrm>
            <a:prstGeom prst="rect">
              <a:avLst/>
            </a:prstGeom>
          </p:spPr>
          <p:txBody>
            <a:bodyPr lIns="0" tIns="0" rIns="0" bIns="0" rtlCol="0" anchor="t">
              <a:spAutoFit/>
            </a:bodyPr>
            <a:lstStyle/>
            <a:p>
              <a:pPr algn="ctr">
                <a:lnSpc>
                  <a:spcPts val="3380"/>
                </a:lnSpc>
              </a:pPr>
              <a:r>
                <a:rPr lang="en-US" sz="2600" dirty="0">
                  <a:solidFill>
                    <a:srgbClr val="000000"/>
                  </a:solidFill>
                  <a:latin typeface="Overpass"/>
                </a:rPr>
                <a:t> Worries are classified into different types so that they can be dealt with effectively</a:t>
              </a:r>
            </a:p>
          </p:txBody>
        </p:sp>
        <p:sp>
          <p:nvSpPr>
            <p:cNvPr id="15" name="TextBox 15"/>
            <p:cNvSpPr txBox="1"/>
            <p:nvPr/>
          </p:nvSpPr>
          <p:spPr>
            <a:xfrm>
              <a:off x="0" y="-28575"/>
              <a:ext cx="6172837" cy="755015"/>
            </a:xfrm>
            <a:prstGeom prst="rect">
              <a:avLst/>
            </a:prstGeom>
          </p:spPr>
          <p:txBody>
            <a:bodyPr lIns="0" tIns="0" rIns="0" bIns="0" rtlCol="0" anchor="t">
              <a:spAutoFit/>
            </a:bodyPr>
            <a:lstStyle/>
            <a:p>
              <a:pPr algn="ctr">
                <a:lnSpc>
                  <a:spcPts val="4680"/>
                </a:lnSpc>
              </a:pPr>
              <a:r>
                <a:rPr lang="en-US" sz="3600" dirty="0">
                  <a:solidFill>
                    <a:srgbClr val="7D8AAB"/>
                  </a:solidFill>
                  <a:latin typeface="Fredoka One"/>
                </a:rPr>
                <a:t>Worry Management</a:t>
              </a:r>
            </a:p>
          </p:txBody>
        </p:sp>
      </p:grpSp>
      <p:grpSp>
        <p:nvGrpSpPr>
          <p:cNvPr id="16" name="Group 16"/>
          <p:cNvGrpSpPr/>
          <p:nvPr/>
        </p:nvGrpSpPr>
        <p:grpSpPr>
          <a:xfrm>
            <a:off x="1028700" y="6730646"/>
            <a:ext cx="4629628" cy="3118204"/>
            <a:chOff x="0" y="0"/>
            <a:chExt cx="6172837" cy="4157605"/>
          </a:xfrm>
        </p:grpSpPr>
        <p:sp>
          <p:nvSpPr>
            <p:cNvPr id="17" name="TextBox 17"/>
            <p:cNvSpPr txBox="1"/>
            <p:nvPr/>
          </p:nvSpPr>
          <p:spPr>
            <a:xfrm>
              <a:off x="0" y="1846840"/>
              <a:ext cx="6172837" cy="2310765"/>
            </a:xfrm>
            <a:prstGeom prst="rect">
              <a:avLst/>
            </a:prstGeom>
          </p:spPr>
          <p:txBody>
            <a:bodyPr lIns="0" tIns="0" rIns="0" bIns="0" rtlCol="0" anchor="t">
              <a:spAutoFit/>
            </a:bodyPr>
            <a:lstStyle/>
            <a:p>
              <a:pPr algn="ctr">
                <a:lnSpc>
                  <a:spcPts val="3380"/>
                </a:lnSpc>
              </a:pPr>
              <a:r>
                <a:rPr lang="en-US" sz="2600" dirty="0">
                  <a:solidFill>
                    <a:srgbClr val="000000"/>
                  </a:solidFill>
                  <a:latin typeface="Overpass"/>
                </a:rPr>
                <a:t> An intervention that helps people  notice and challenge their unhelpful thinking patterns.</a:t>
              </a:r>
            </a:p>
          </p:txBody>
        </p:sp>
        <p:sp>
          <p:nvSpPr>
            <p:cNvPr id="18" name="TextBox 18"/>
            <p:cNvSpPr txBox="1"/>
            <p:nvPr/>
          </p:nvSpPr>
          <p:spPr>
            <a:xfrm>
              <a:off x="0" y="-28575"/>
              <a:ext cx="6172837" cy="1542415"/>
            </a:xfrm>
            <a:prstGeom prst="rect">
              <a:avLst/>
            </a:prstGeom>
          </p:spPr>
          <p:txBody>
            <a:bodyPr lIns="0" tIns="0" rIns="0" bIns="0" rtlCol="0" anchor="t">
              <a:spAutoFit/>
            </a:bodyPr>
            <a:lstStyle/>
            <a:p>
              <a:pPr algn="ctr">
                <a:lnSpc>
                  <a:spcPts val="4680"/>
                </a:lnSpc>
              </a:pPr>
              <a:r>
                <a:rPr lang="en-US" sz="3600" dirty="0">
                  <a:solidFill>
                    <a:srgbClr val="7D8AAB"/>
                  </a:solidFill>
                  <a:latin typeface="Fredoka One"/>
                </a:rPr>
                <a:t>Cognitive Restructuring</a:t>
              </a:r>
            </a:p>
          </p:txBody>
        </p:sp>
      </p:grpSp>
      <p:grpSp>
        <p:nvGrpSpPr>
          <p:cNvPr id="19" name="Group 19"/>
          <p:cNvGrpSpPr/>
          <p:nvPr/>
        </p:nvGrpSpPr>
        <p:grpSpPr>
          <a:xfrm>
            <a:off x="6231057" y="6721922"/>
            <a:ext cx="4629628" cy="2102204"/>
            <a:chOff x="0" y="0"/>
            <a:chExt cx="6172837" cy="2802939"/>
          </a:xfrm>
        </p:grpSpPr>
        <p:sp>
          <p:nvSpPr>
            <p:cNvPr id="20" name="TextBox 20"/>
            <p:cNvSpPr txBox="1"/>
            <p:nvPr/>
          </p:nvSpPr>
          <p:spPr>
            <a:xfrm>
              <a:off x="0" y="1059440"/>
              <a:ext cx="6172837" cy="1743498"/>
            </a:xfrm>
            <a:prstGeom prst="rect">
              <a:avLst/>
            </a:prstGeom>
          </p:spPr>
          <p:txBody>
            <a:bodyPr lIns="0" tIns="0" rIns="0" bIns="0" rtlCol="0" anchor="t">
              <a:spAutoFit/>
            </a:bodyPr>
            <a:lstStyle/>
            <a:p>
              <a:pPr algn="ctr">
                <a:lnSpc>
                  <a:spcPts val="3380"/>
                </a:lnSpc>
              </a:pPr>
              <a:r>
                <a:rPr lang="en-US" sz="2600" dirty="0">
                  <a:solidFill>
                    <a:srgbClr val="000000"/>
                  </a:solidFill>
                  <a:latin typeface="Overpass"/>
                </a:rPr>
                <a:t> Basic guidance and routine-setting around healthy sleep habits.</a:t>
              </a:r>
            </a:p>
          </p:txBody>
        </p:sp>
        <p:sp>
          <p:nvSpPr>
            <p:cNvPr id="21" name="TextBox 21"/>
            <p:cNvSpPr txBox="1"/>
            <p:nvPr/>
          </p:nvSpPr>
          <p:spPr>
            <a:xfrm>
              <a:off x="0" y="-28575"/>
              <a:ext cx="6172837" cy="755015"/>
            </a:xfrm>
            <a:prstGeom prst="rect">
              <a:avLst/>
            </a:prstGeom>
          </p:spPr>
          <p:txBody>
            <a:bodyPr lIns="0" tIns="0" rIns="0" bIns="0" rtlCol="0" anchor="t">
              <a:spAutoFit/>
            </a:bodyPr>
            <a:lstStyle/>
            <a:p>
              <a:pPr algn="ctr">
                <a:lnSpc>
                  <a:spcPts val="4680"/>
                </a:lnSpc>
              </a:pPr>
              <a:r>
                <a:rPr lang="en-US" sz="3600" dirty="0">
                  <a:solidFill>
                    <a:srgbClr val="7D8AAB"/>
                  </a:solidFill>
                  <a:latin typeface="Fredoka One"/>
                </a:rPr>
                <a:t>Sleep Hygiene</a:t>
              </a:r>
            </a:p>
          </p:txBody>
        </p:sp>
      </p:grpSp>
      <p:grpSp>
        <p:nvGrpSpPr>
          <p:cNvPr id="22" name="Group 22"/>
          <p:cNvGrpSpPr/>
          <p:nvPr/>
        </p:nvGrpSpPr>
        <p:grpSpPr>
          <a:xfrm>
            <a:off x="11758231" y="6721922"/>
            <a:ext cx="4629628" cy="2102204"/>
            <a:chOff x="0" y="0"/>
            <a:chExt cx="6172837" cy="2802939"/>
          </a:xfrm>
        </p:grpSpPr>
        <p:sp>
          <p:nvSpPr>
            <p:cNvPr id="23" name="TextBox 23"/>
            <p:cNvSpPr txBox="1"/>
            <p:nvPr/>
          </p:nvSpPr>
          <p:spPr>
            <a:xfrm>
              <a:off x="0" y="1059440"/>
              <a:ext cx="6172837" cy="1743498"/>
            </a:xfrm>
            <a:prstGeom prst="rect">
              <a:avLst/>
            </a:prstGeom>
          </p:spPr>
          <p:txBody>
            <a:bodyPr lIns="0" tIns="0" rIns="0" bIns="0" rtlCol="0" anchor="t">
              <a:spAutoFit/>
            </a:bodyPr>
            <a:lstStyle/>
            <a:p>
              <a:pPr algn="ctr">
                <a:lnSpc>
                  <a:spcPts val="3380"/>
                </a:lnSpc>
              </a:pPr>
              <a:r>
                <a:rPr lang="en-US" sz="2600" dirty="0">
                  <a:solidFill>
                    <a:srgbClr val="000000"/>
                  </a:solidFill>
                  <a:latin typeface="Overpass"/>
                </a:rPr>
                <a:t> Techniques to treat anxiety with parents of children up until the age of 12.</a:t>
              </a:r>
            </a:p>
          </p:txBody>
        </p:sp>
        <p:sp>
          <p:nvSpPr>
            <p:cNvPr id="24" name="TextBox 24"/>
            <p:cNvSpPr txBox="1"/>
            <p:nvPr/>
          </p:nvSpPr>
          <p:spPr>
            <a:xfrm>
              <a:off x="0" y="-28575"/>
              <a:ext cx="6172837" cy="755015"/>
            </a:xfrm>
            <a:prstGeom prst="rect">
              <a:avLst/>
            </a:prstGeom>
          </p:spPr>
          <p:txBody>
            <a:bodyPr lIns="0" tIns="0" rIns="0" bIns="0" rtlCol="0" anchor="t">
              <a:spAutoFit/>
            </a:bodyPr>
            <a:lstStyle/>
            <a:p>
              <a:pPr algn="ctr">
                <a:lnSpc>
                  <a:spcPts val="4680"/>
                </a:lnSpc>
              </a:pPr>
              <a:r>
                <a:rPr lang="en-US" sz="3600" dirty="0">
                  <a:solidFill>
                    <a:srgbClr val="7D8AAB"/>
                  </a:solidFill>
                  <a:latin typeface="Fredoka One"/>
                </a:rPr>
                <a:t>Parent-led CBT</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3" name="Group 3"/>
          <p:cNvGrpSpPr/>
          <p:nvPr/>
        </p:nvGrpSpPr>
        <p:grpSpPr>
          <a:xfrm>
            <a:off x="2057400" y="38100"/>
            <a:ext cx="13031776" cy="1451968"/>
            <a:chOff x="0" y="152744"/>
            <a:chExt cx="17375702" cy="1935957"/>
          </a:xfrm>
        </p:grpSpPr>
        <p:sp>
          <p:nvSpPr>
            <p:cNvPr id="4" name="TextBox 4"/>
            <p:cNvSpPr txBox="1"/>
            <p:nvPr/>
          </p:nvSpPr>
          <p:spPr>
            <a:xfrm>
              <a:off x="0" y="1479736"/>
              <a:ext cx="14799922" cy="608965"/>
            </a:xfrm>
            <a:prstGeom prst="rect">
              <a:avLst/>
            </a:prstGeom>
          </p:spPr>
          <p:txBody>
            <a:bodyPr lIns="0" tIns="0" rIns="0" bIns="0" rtlCol="0" anchor="t">
              <a:spAutoFit/>
            </a:bodyPr>
            <a:lstStyle/>
            <a:p>
              <a:pPr>
                <a:lnSpc>
                  <a:spcPts val="3380"/>
                </a:lnSpc>
              </a:pPr>
              <a:endParaRPr dirty="0"/>
            </a:p>
          </p:txBody>
        </p:sp>
        <p:sp>
          <p:nvSpPr>
            <p:cNvPr id="5" name="TextBox 5"/>
            <p:cNvSpPr txBox="1"/>
            <p:nvPr/>
          </p:nvSpPr>
          <p:spPr>
            <a:xfrm>
              <a:off x="2575780" y="152744"/>
              <a:ext cx="14799922" cy="1174750"/>
            </a:xfrm>
            <a:prstGeom prst="rect">
              <a:avLst/>
            </a:prstGeom>
          </p:spPr>
          <p:txBody>
            <a:bodyPr lIns="0" tIns="0" rIns="0" bIns="0" rtlCol="0" anchor="t">
              <a:spAutoFit/>
            </a:bodyPr>
            <a:lstStyle/>
            <a:p>
              <a:pPr>
                <a:lnSpc>
                  <a:spcPts val="7149"/>
                </a:lnSpc>
              </a:pPr>
              <a:r>
                <a:rPr lang="en-US" sz="5499" dirty="0">
                  <a:solidFill>
                    <a:srgbClr val="7D8AAB"/>
                  </a:solidFill>
                  <a:latin typeface="Fredoka One"/>
                </a:rPr>
                <a:t>What Can MHSTs Work With?</a:t>
              </a:r>
            </a:p>
          </p:txBody>
        </p:sp>
      </p:grpSp>
      <p:pic>
        <p:nvPicPr>
          <p:cNvPr id="6" name="Picture 5">
            <a:extLst>
              <a:ext uri="{FF2B5EF4-FFF2-40B4-BE49-F238E27FC236}">
                <a16:creationId xmlns:a16="http://schemas.microsoft.com/office/drawing/2014/main" id="{4DFED773-6324-6A40-D216-C8D52FBC7681}"/>
              </a:ext>
            </a:extLst>
          </p:cNvPr>
          <p:cNvPicPr>
            <a:picLocks noChangeAspect="1"/>
          </p:cNvPicPr>
          <p:nvPr/>
        </p:nvPicPr>
        <p:blipFill>
          <a:blip r:embed="rId2"/>
          <a:stretch>
            <a:fillRect/>
          </a:stretch>
        </p:blipFill>
        <p:spPr>
          <a:xfrm>
            <a:off x="2143125" y="1125845"/>
            <a:ext cx="13935075" cy="91739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p:nvPr/>
        </p:nvGrpSpPr>
        <p:grpSpPr>
          <a:xfrm>
            <a:off x="2686363" y="468229"/>
            <a:ext cx="14098140" cy="1653217"/>
            <a:chOff x="0" y="0"/>
            <a:chExt cx="18797520" cy="2204289"/>
          </a:xfrm>
        </p:grpSpPr>
        <p:sp>
          <p:nvSpPr>
            <p:cNvPr id="3" name="TextBox 3"/>
            <p:cNvSpPr txBox="1"/>
            <p:nvPr/>
          </p:nvSpPr>
          <p:spPr>
            <a:xfrm>
              <a:off x="0" y="0"/>
              <a:ext cx="18797520" cy="1456267"/>
            </a:xfrm>
            <a:prstGeom prst="rect">
              <a:avLst/>
            </a:prstGeom>
          </p:spPr>
          <p:txBody>
            <a:bodyPr lIns="0" tIns="0" rIns="0" bIns="0" rtlCol="0" anchor="t">
              <a:spAutoFit/>
            </a:bodyPr>
            <a:lstStyle/>
            <a:p>
              <a:pPr algn="ctr">
                <a:lnSpc>
                  <a:spcPts val="8640"/>
                </a:lnSpc>
              </a:pPr>
              <a:r>
                <a:rPr lang="en-US" sz="7200" dirty="0">
                  <a:solidFill>
                    <a:srgbClr val="7D8AAB"/>
                  </a:solidFill>
                  <a:latin typeface="Fredoka One"/>
                </a:rPr>
                <a:t>The Whole School Approach</a:t>
              </a:r>
            </a:p>
          </p:txBody>
        </p:sp>
        <p:sp>
          <p:nvSpPr>
            <p:cNvPr id="4" name="TextBox 4"/>
            <p:cNvSpPr txBox="1"/>
            <p:nvPr/>
          </p:nvSpPr>
          <p:spPr>
            <a:xfrm>
              <a:off x="1117760" y="1595324"/>
              <a:ext cx="16562000" cy="608965"/>
            </a:xfrm>
            <a:prstGeom prst="rect">
              <a:avLst/>
            </a:prstGeom>
          </p:spPr>
          <p:txBody>
            <a:bodyPr lIns="0" tIns="0" rIns="0" bIns="0" rtlCol="0" anchor="t">
              <a:spAutoFit/>
            </a:bodyPr>
            <a:lstStyle/>
            <a:p>
              <a:pPr algn="ctr">
                <a:lnSpc>
                  <a:spcPts val="3380"/>
                </a:lnSpc>
              </a:pPr>
              <a:endParaRPr dirty="0"/>
            </a:p>
          </p:txBody>
        </p:sp>
      </p:grpSp>
      <p:grpSp>
        <p:nvGrpSpPr>
          <p:cNvPr id="5" name="Group 5"/>
          <p:cNvGrpSpPr/>
          <p:nvPr/>
        </p:nvGrpSpPr>
        <p:grpSpPr>
          <a:xfrm>
            <a:off x="580772" y="5385054"/>
            <a:ext cx="3811132" cy="1421515"/>
            <a:chOff x="0" y="0"/>
            <a:chExt cx="5081509" cy="1895353"/>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350" b="3350"/>
            <a:stretch>
              <a:fillRect/>
            </a:stretch>
          </p:blipFill>
          <p:spPr>
            <a:xfrm>
              <a:off x="0" y="0"/>
              <a:ext cx="5081509" cy="1895353"/>
            </a:xfrm>
            <a:prstGeom prst="rect">
              <a:avLst/>
            </a:prstGeom>
          </p:spPr>
        </p:pic>
        <p:sp>
          <p:nvSpPr>
            <p:cNvPr id="7" name="TextBox 7"/>
            <p:cNvSpPr txBox="1"/>
            <p:nvPr/>
          </p:nvSpPr>
          <p:spPr>
            <a:xfrm>
              <a:off x="833870" y="464568"/>
              <a:ext cx="3413769" cy="1042416"/>
            </a:xfrm>
            <a:prstGeom prst="rect">
              <a:avLst/>
            </a:prstGeom>
          </p:spPr>
          <p:txBody>
            <a:bodyPr lIns="0" tIns="0" rIns="0" bIns="0" rtlCol="0" anchor="t">
              <a:spAutoFit/>
            </a:bodyPr>
            <a:lstStyle/>
            <a:p>
              <a:pPr algn="ctr">
                <a:lnSpc>
                  <a:spcPts val="2914"/>
                </a:lnSpc>
              </a:pPr>
              <a:r>
                <a:rPr lang="en-US" sz="3100" dirty="0">
                  <a:solidFill>
                    <a:srgbClr val="FFFAEF"/>
                  </a:solidFill>
                  <a:latin typeface="Fredoka One"/>
                </a:rPr>
                <a:t>Leadership &amp; Management</a:t>
              </a:r>
            </a:p>
          </p:txBody>
        </p:sp>
      </p:grpSp>
      <p:sp>
        <p:nvSpPr>
          <p:cNvPr id="8" name="TextBox 8"/>
          <p:cNvSpPr txBox="1"/>
          <p:nvPr/>
        </p:nvSpPr>
        <p:spPr>
          <a:xfrm>
            <a:off x="3520287" y="7985596"/>
            <a:ext cx="2560327" cy="433070"/>
          </a:xfrm>
          <a:prstGeom prst="rect">
            <a:avLst/>
          </a:prstGeom>
        </p:spPr>
        <p:txBody>
          <a:bodyPr lIns="0" tIns="0" rIns="0" bIns="0" rtlCol="0" anchor="t">
            <a:spAutoFit/>
          </a:bodyPr>
          <a:lstStyle/>
          <a:p>
            <a:pPr algn="ctr">
              <a:lnSpc>
                <a:spcPts val="3290"/>
              </a:lnSpc>
            </a:pPr>
            <a:r>
              <a:rPr lang="en-US" sz="3500" dirty="0">
                <a:solidFill>
                  <a:srgbClr val="FFFAEF"/>
                </a:solidFill>
                <a:latin typeface="Fredoka One"/>
              </a:rPr>
              <a:t>Workshops</a:t>
            </a:r>
          </a:p>
        </p:txBody>
      </p:sp>
      <p:grpSp>
        <p:nvGrpSpPr>
          <p:cNvPr id="9" name="Group 9"/>
          <p:cNvGrpSpPr/>
          <p:nvPr/>
        </p:nvGrpSpPr>
        <p:grpSpPr>
          <a:xfrm>
            <a:off x="9105900" y="7421269"/>
            <a:ext cx="3811132" cy="1523622"/>
            <a:chOff x="0" y="0"/>
            <a:chExt cx="5081509" cy="2031496"/>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0"/>
              <a:ext cx="5081509" cy="2031496"/>
            </a:xfrm>
            <a:prstGeom prst="rect">
              <a:avLst/>
            </a:prstGeom>
          </p:spPr>
        </p:pic>
        <p:sp>
          <p:nvSpPr>
            <p:cNvPr id="11" name="TextBox 11"/>
            <p:cNvSpPr txBox="1"/>
            <p:nvPr/>
          </p:nvSpPr>
          <p:spPr>
            <a:xfrm>
              <a:off x="848682" y="287107"/>
              <a:ext cx="3413769" cy="1533483"/>
            </a:xfrm>
            <a:prstGeom prst="rect">
              <a:avLst/>
            </a:prstGeom>
          </p:spPr>
          <p:txBody>
            <a:bodyPr lIns="0" tIns="0" rIns="0" bIns="0" rtlCol="0" anchor="t">
              <a:spAutoFit/>
            </a:bodyPr>
            <a:lstStyle/>
            <a:p>
              <a:pPr algn="ctr">
                <a:lnSpc>
                  <a:spcPts val="2914"/>
                </a:lnSpc>
              </a:pPr>
              <a:r>
                <a:rPr lang="en-US" sz="3100" dirty="0">
                  <a:solidFill>
                    <a:srgbClr val="FFFAEF"/>
                  </a:solidFill>
                  <a:latin typeface="Fredoka One"/>
                </a:rPr>
                <a:t>Working With Parents /Carers</a:t>
              </a:r>
            </a:p>
          </p:txBody>
        </p:sp>
      </p:grpSp>
      <p:grpSp>
        <p:nvGrpSpPr>
          <p:cNvPr id="12" name="Group 12"/>
          <p:cNvGrpSpPr/>
          <p:nvPr/>
        </p:nvGrpSpPr>
        <p:grpSpPr>
          <a:xfrm>
            <a:off x="565719" y="1678762"/>
            <a:ext cx="17227313" cy="2982195"/>
            <a:chOff x="0" y="0"/>
            <a:chExt cx="22969751" cy="3976260"/>
          </a:xfrm>
        </p:grpSpPr>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901" r="12901"/>
            <a:stretch>
              <a:fillRect/>
            </a:stretch>
          </p:blipFill>
          <p:spPr>
            <a:xfrm>
              <a:off x="0" y="0"/>
              <a:ext cx="22969751" cy="3976260"/>
            </a:xfrm>
            <a:prstGeom prst="rect">
              <a:avLst/>
            </a:prstGeom>
          </p:spPr>
        </p:pic>
        <p:sp>
          <p:nvSpPr>
            <p:cNvPr id="14" name="TextBox 14"/>
            <p:cNvSpPr txBox="1"/>
            <p:nvPr/>
          </p:nvSpPr>
          <p:spPr>
            <a:xfrm>
              <a:off x="2601361" y="630500"/>
              <a:ext cx="18743418" cy="2810510"/>
            </a:xfrm>
            <a:prstGeom prst="rect">
              <a:avLst/>
            </a:prstGeom>
          </p:spPr>
          <p:txBody>
            <a:bodyPr lIns="0" tIns="0" rIns="0" bIns="0" rtlCol="0" anchor="t">
              <a:spAutoFit/>
            </a:bodyPr>
            <a:lstStyle/>
            <a:p>
              <a:pPr algn="ctr">
                <a:lnSpc>
                  <a:spcPts val="3290"/>
                </a:lnSpc>
              </a:pPr>
              <a:r>
                <a:rPr lang="en-US" sz="3500" dirty="0">
                  <a:solidFill>
                    <a:srgbClr val="FFFAEF"/>
                  </a:solidFill>
                  <a:latin typeface="Fredoka One"/>
                </a:rPr>
                <a:t>A whole school approach to mental health involves everyone being committed and working in partnership to improve mental health and wellbeing across the school. This includes senior leadership, all school staff, parents and carers, and members of the wider community.</a:t>
              </a:r>
            </a:p>
          </p:txBody>
        </p:sp>
      </p:grpSp>
      <p:grpSp>
        <p:nvGrpSpPr>
          <p:cNvPr id="15" name="Group 15"/>
          <p:cNvGrpSpPr/>
          <p:nvPr/>
        </p:nvGrpSpPr>
        <p:grpSpPr>
          <a:xfrm>
            <a:off x="13438643" y="7280934"/>
            <a:ext cx="3811132" cy="1523622"/>
            <a:chOff x="0" y="0"/>
            <a:chExt cx="5081509" cy="2031496"/>
          </a:xfrm>
        </p:grpSpPr>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0" y="0"/>
              <a:ext cx="5081509" cy="2031496"/>
            </a:xfrm>
            <a:prstGeom prst="rect">
              <a:avLst/>
            </a:prstGeom>
          </p:spPr>
        </p:pic>
        <p:sp>
          <p:nvSpPr>
            <p:cNvPr id="17" name="TextBox 17"/>
            <p:cNvSpPr txBox="1"/>
            <p:nvPr/>
          </p:nvSpPr>
          <p:spPr>
            <a:xfrm>
              <a:off x="848682" y="513506"/>
              <a:ext cx="3413769" cy="1080685"/>
            </a:xfrm>
            <a:prstGeom prst="rect">
              <a:avLst/>
            </a:prstGeom>
          </p:spPr>
          <p:txBody>
            <a:bodyPr lIns="0" tIns="0" rIns="0" bIns="0" rtlCol="0" anchor="t">
              <a:spAutoFit/>
            </a:bodyPr>
            <a:lstStyle/>
            <a:p>
              <a:pPr algn="ctr">
                <a:lnSpc>
                  <a:spcPts val="3008"/>
                </a:lnSpc>
              </a:pPr>
              <a:r>
                <a:rPr lang="en-US" sz="3200" dirty="0">
                  <a:solidFill>
                    <a:srgbClr val="FFFAEF"/>
                  </a:solidFill>
                  <a:latin typeface="Fredoka One"/>
                </a:rPr>
                <a:t>Ethos &amp; Environment</a:t>
              </a:r>
            </a:p>
          </p:txBody>
        </p:sp>
      </p:grpSp>
      <p:grpSp>
        <p:nvGrpSpPr>
          <p:cNvPr id="18" name="Group 18"/>
          <p:cNvGrpSpPr/>
          <p:nvPr/>
        </p:nvGrpSpPr>
        <p:grpSpPr>
          <a:xfrm>
            <a:off x="4800451" y="5143500"/>
            <a:ext cx="3811132" cy="1523622"/>
            <a:chOff x="0" y="0"/>
            <a:chExt cx="5081509" cy="2031496"/>
          </a:xfrm>
        </p:grpSpPr>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0" y="0"/>
              <a:ext cx="5081509" cy="2031496"/>
            </a:xfrm>
            <a:prstGeom prst="rect">
              <a:avLst/>
            </a:prstGeom>
          </p:spPr>
        </p:pic>
        <p:sp>
          <p:nvSpPr>
            <p:cNvPr id="20" name="TextBox 20"/>
            <p:cNvSpPr txBox="1"/>
            <p:nvPr/>
          </p:nvSpPr>
          <p:spPr>
            <a:xfrm>
              <a:off x="833870" y="494371"/>
              <a:ext cx="3413769" cy="1118955"/>
            </a:xfrm>
            <a:prstGeom prst="rect">
              <a:avLst/>
            </a:prstGeom>
          </p:spPr>
          <p:txBody>
            <a:bodyPr lIns="0" tIns="0" rIns="0" bIns="0" rtlCol="0" anchor="t">
              <a:spAutoFit/>
            </a:bodyPr>
            <a:lstStyle/>
            <a:p>
              <a:pPr algn="ctr">
                <a:lnSpc>
                  <a:spcPts val="3102"/>
                </a:lnSpc>
              </a:pPr>
              <a:r>
                <a:rPr lang="en-US" sz="3300" dirty="0">
                  <a:solidFill>
                    <a:srgbClr val="FFFAEF"/>
                  </a:solidFill>
                  <a:latin typeface="Fredoka One"/>
                </a:rPr>
                <a:t>Targeted Support</a:t>
              </a:r>
            </a:p>
          </p:txBody>
        </p:sp>
      </p:grpSp>
      <p:grpSp>
        <p:nvGrpSpPr>
          <p:cNvPr id="21" name="Group 21"/>
          <p:cNvGrpSpPr/>
          <p:nvPr/>
        </p:nvGrpSpPr>
        <p:grpSpPr>
          <a:xfrm>
            <a:off x="8944951" y="5096903"/>
            <a:ext cx="3811132" cy="1523622"/>
            <a:chOff x="0" y="0"/>
            <a:chExt cx="5081509" cy="2031496"/>
          </a:xfrm>
        </p:grpSpPr>
        <p:pic>
          <p:nvPicPr>
            <p:cNvPr id="22" name="Picture 2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0" y="0"/>
              <a:ext cx="5081509" cy="2031496"/>
            </a:xfrm>
            <a:prstGeom prst="rect">
              <a:avLst/>
            </a:prstGeom>
          </p:spPr>
        </p:pic>
        <p:sp>
          <p:nvSpPr>
            <p:cNvPr id="23" name="TextBox 23"/>
            <p:cNvSpPr txBox="1"/>
            <p:nvPr/>
          </p:nvSpPr>
          <p:spPr>
            <a:xfrm>
              <a:off x="366266" y="332784"/>
              <a:ext cx="4348977" cy="1432603"/>
            </a:xfrm>
            <a:prstGeom prst="rect">
              <a:avLst/>
            </a:prstGeom>
          </p:spPr>
          <p:txBody>
            <a:bodyPr lIns="0" tIns="0" rIns="0" bIns="0" rtlCol="0" anchor="t">
              <a:spAutoFit/>
            </a:bodyPr>
            <a:lstStyle/>
            <a:p>
              <a:pPr algn="ctr">
                <a:lnSpc>
                  <a:spcPts val="2726"/>
                </a:lnSpc>
              </a:pPr>
              <a:r>
                <a:rPr lang="en-US" sz="2900" dirty="0">
                  <a:solidFill>
                    <a:srgbClr val="FFFAEF"/>
                  </a:solidFill>
                  <a:latin typeface="Fredoka One"/>
                </a:rPr>
                <a:t>Curriculum, Teaching &amp; Learning</a:t>
              </a:r>
            </a:p>
          </p:txBody>
        </p:sp>
      </p:grpSp>
      <p:grpSp>
        <p:nvGrpSpPr>
          <p:cNvPr id="24" name="Group 24"/>
          <p:cNvGrpSpPr/>
          <p:nvPr/>
        </p:nvGrpSpPr>
        <p:grpSpPr>
          <a:xfrm>
            <a:off x="780797" y="7564144"/>
            <a:ext cx="3811132" cy="1523622"/>
            <a:chOff x="0" y="0"/>
            <a:chExt cx="5081509" cy="2031496"/>
          </a:xfrm>
        </p:grpSpPr>
        <p:pic>
          <p:nvPicPr>
            <p:cNvPr id="25" name="Picture 2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0" y="0"/>
              <a:ext cx="5081509" cy="2031496"/>
            </a:xfrm>
            <a:prstGeom prst="rect">
              <a:avLst/>
            </a:prstGeom>
          </p:spPr>
        </p:pic>
        <p:sp>
          <p:nvSpPr>
            <p:cNvPr id="26" name="TextBox 26"/>
            <p:cNvSpPr txBox="1"/>
            <p:nvPr/>
          </p:nvSpPr>
          <p:spPr>
            <a:xfrm>
              <a:off x="366266" y="483618"/>
              <a:ext cx="4348977" cy="1159510"/>
            </a:xfrm>
            <a:prstGeom prst="rect">
              <a:avLst/>
            </a:prstGeom>
          </p:spPr>
          <p:txBody>
            <a:bodyPr lIns="0" tIns="0" rIns="0" bIns="0" rtlCol="0" anchor="t">
              <a:spAutoFit/>
            </a:bodyPr>
            <a:lstStyle/>
            <a:p>
              <a:pPr algn="ctr">
                <a:lnSpc>
                  <a:spcPts val="3290"/>
                </a:lnSpc>
              </a:pPr>
              <a:r>
                <a:rPr lang="en-US" sz="3500" dirty="0">
                  <a:solidFill>
                    <a:srgbClr val="FFFAEF"/>
                  </a:solidFill>
                  <a:latin typeface="Fredoka One"/>
                </a:rPr>
                <a:t>Staff Development</a:t>
              </a:r>
            </a:p>
          </p:txBody>
        </p:sp>
      </p:grpSp>
      <p:grpSp>
        <p:nvGrpSpPr>
          <p:cNvPr id="27" name="Group 27"/>
          <p:cNvGrpSpPr/>
          <p:nvPr/>
        </p:nvGrpSpPr>
        <p:grpSpPr>
          <a:xfrm>
            <a:off x="12982896" y="5143500"/>
            <a:ext cx="3811132" cy="1523622"/>
            <a:chOff x="0" y="0"/>
            <a:chExt cx="5081509" cy="2031496"/>
          </a:xfrm>
        </p:grpSpPr>
        <p:pic>
          <p:nvPicPr>
            <p:cNvPr id="28" name="Picture 2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0" y="0"/>
              <a:ext cx="5081509" cy="2031496"/>
            </a:xfrm>
            <a:prstGeom prst="rect">
              <a:avLst/>
            </a:prstGeom>
          </p:spPr>
        </p:pic>
        <p:sp>
          <p:nvSpPr>
            <p:cNvPr id="29" name="TextBox 29"/>
            <p:cNvSpPr txBox="1"/>
            <p:nvPr/>
          </p:nvSpPr>
          <p:spPr>
            <a:xfrm>
              <a:off x="366266" y="758785"/>
              <a:ext cx="4348977" cy="609177"/>
            </a:xfrm>
            <a:prstGeom prst="rect">
              <a:avLst/>
            </a:prstGeom>
          </p:spPr>
          <p:txBody>
            <a:bodyPr lIns="0" tIns="0" rIns="0" bIns="0" rtlCol="0" anchor="t">
              <a:spAutoFit/>
            </a:bodyPr>
            <a:lstStyle/>
            <a:p>
              <a:pPr algn="ctr">
                <a:lnSpc>
                  <a:spcPts val="3290"/>
                </a:lnSpc>
              </a:pPr>
              <a:r>
                <a:rPr lang="en-US" sz="3500" dirty="0">
                  <a:solidFill>
                    <a:srgbClr val="FAB7A7"/>
                  </a:solidFill>
                  <a:latin typeface="Fredoka One"/>
                </a:rPr>
                <a:t>Workshops</a:t>
              </a:r>
            </a:p>
          </p:txBody>
        </p:sp>
      </p:grpSp>
      <p:grpSp>
        <p:nvGrpSpPr>
          <p:cNvPr id="30" name="Group 30"/>
          <p:cNvGrpSpPr/>
          <p:nvPr/>
        </p:nvGrpSpPr>
        <p:grpSpPr>
          <a:xfrm>
            <a:off x="4800451" y="7468894"/>
            <a:ext cx="3811132" cy="1523622"/>
            <a:chOff x="0" y="0"/>
            <a:chExt cx="5081509" cy="2031496"/>
          </a:xfrm>
        </p:grpSpPr>
        <p:pic>
          <p:nvPicPr>
            <p:cNvPr id="31" name="Picture 3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0" y="0"/>
              <a:ext cx="5081509" cy="2031496"/>
            </a:xfrm>
            <a:prstGeom prst="rect">
              <a:avLst/>
            </a:prstGeom>
          </p:spPr>
        </p:pic>
        <p:sp>
          <p:nvSpPr>
            <p:cNvPr id="32" name="TextBox 32"/>
            <p:cNvSpPr txBox="1"/>
            <p:nvPr/>
          </p:nvSpPr>
          <p:spPr>
            <a:xfrm>
              <a:off x="366266" y="259505"/>
              <a:ext cx="4348977" cy="1588685"/>
            </a:xfrm>
            <a:prstGeom prst="rect">
              <a:avLst/>
            </a:prstGeom>
          </p:spPr>
          <p:txBody>
            <a:bodyPr lIns="0" tIns="0" rIns="0" bIns="0" rtlCol="0" anchor="t">
              <a:spAutoFit/>
            </a:bodyPr>
            <a:lstStyle/>
            <a:p>
              <a:pPr algn="ctr">
                <a:lnSpc>
                  <a:spcPts val="3008"/>
                </a:lnSpc>
              </a:pPr>
              <a:r>
                <a:rPr lang="en-US" sz="3200" dirty="0">
                  <a:solidFill>
                    <a:srgbClr val="FFFAEF"/>
                  </a:solidFill>
                  <a:latin typeface="Fredoka One"/>
                </a:rPr>
                <a:t>Identifying Need &amp; Monitoring Impact</a:t>
              </a:r>
            </a:p>
          </p:txBody>
        </p:sp>
      </p:grpSp>
      <p:sp>
        <p:nvSpPr>
          <p:cNvPr id="33" name="TextBox 33"/>
          <p:cNvSpPr txBox="1"/>
          <p:nvPr/>
        </p:nvSpPr>
        <p:spPr>
          <a:xfrm>
            <a:off x="1191121" y="2994726"/>
            <a:ext cx="2560327" cy="426466"/>
          </a:xfrm>
          <a:prstGeom prst="rect">
            <a:avLst/>
          </a:prstGeom>
        </p:spPr>
        <p:txBody>
          <a:bodyPr lIns="0" tIns="0" rIns="0" bIns="0" rtlCol="0" anchor="t">
            <a:spAutoFit/>
          </a:bodyPr>
          <a:lstStyle/>
          <a:p>
            <a:pPr algn="ctr">
              <a:lnSpc>
                <a:spcPts val="3102"/>
              </a:lnSpc>
            </a:pPr>
            <a:endParaRPr dirty="0"/>
          </a:p>
        </p:txBody>
      </p:sp>
      <p:sp>
        <p:nvSpPr>
          <p:cNvPr id="34" name="TextBox 34"/>
          <p:cNvSpPr txBox="1"/>
          <p:nvPr/>
        </p:nvSpPr>
        <p:spPr>
          <a:xfrm>
            <a:off x="13284635" y="5287329"/>
            <a:ext cx="3289828" cy="1066165"/>
          </a:xfrm>
          <a:prstGeom prst="rect">
            <a:avLst/>
          </a:prstGeom>
        </p:spPr>
        <p:txBody>
          <a:bodyPr lIns="0" tIns="0" rIns="0" bIns="0" rtlCol="0" anchor="t">
            <a:spAutoFit/>
          </a:bodyPr>
          <a:lstStyle/>
          <a:p>
            <a:pPr algn="ctr">
              <a:lnSpc>
                <a:spcPts val="4290"/>
              </a:lnSpc>
              <a:spcBef>
                <a:spcPct val="0"/>
              </a:spcBef>
            </a:pPr>
            <a:r>
              <a:rPr lang="en-US" sz="3300" dirty="0">
                <a:solidFill>
                  <a:srgbClr val="FFFAEF"/>
                </a:solidFill>
                <a:latin typeface="Fredoka One"/>
              </a:rPr>
              <a:t>Enabling Student Voice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4106</TotalTime>
  <Words>563</Words>
  <Application>Microsoft Office PowerPoint</Application>
  <PresentationFormat>Custom</PresentationFormat>
  <Paragraphs>63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Fredoka One</vt:lpstr>
      <vt:lpstr>Overpass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and Green Animated Abstract Pattern Group Project Education Presentation</dc:title>
  <dc:creator>Kirsty Locker (Clerical)</dc:creator>
  <cp:lastModifiedBy>KNOWLES,Deborah (HEREFORDSHIRE AND WORCESTERSHIRE HEALTH AND CARE NHS TRUST)</cp:lastModifiedBy>
  <cp:revision>19</cp:revision>
  <dcterms:created xsi:type="dcterms:W3CDTF">2006-08-16T00:00:00Z</dcterms:created>
  <dcterms:modified xsi:type="dcterms:W3CDTF">2023-03-22T13:28:03Z</dcterms:modified>
  <dc:identifier>DAEtiZYvVMY</dc:identifier>
</cp:coreProperties>
</file>