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59" r:id="rId3"/>
    <p:sldId id="262" r:id="rId4"/>
    <p:sldId id="278" r:id="rId5"/>
    <p:sldId id="277" r:id="rId6"/>
    <p:sldId id="273" r:id="rId7"/>
    <p:sldId id="320" r:id="rId8"/>
    <p:sldId id="319" r:id="rId9"/>
    <p:sldId id="280" r:id="rId10"/>
    <p:sldId id="279" r:id="rId11"/>
    <p:sldId id="261" r:id="rId12"/>
    <p:sldId id="283" r:id="rId13"/>
    <p:sldId id="260" r:id="rId14"/>
    <p:sldId id="286" r:id="rId15"/>
    <p:sldId id="282"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5AC1D6"/>
    <a:srgbClr val="3ECBF2"/>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22994-4871-4FA3-AC26-94DCD18BC171}" v="171" dt="2023-10-03T13:36:35.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1390" autoAdjust="0"/>
  </p:normalViewPr>
  <p:slideViewPr>
    <p:cSldViewPr snapToGrid="0">
      <p:cViewPr varScale="1">
        <p:scale>
          <a:sx n="47" d="100"/>
          <a:sy n="47" d="100"/>
        </p:scale>
        <p:origin x="1428" y="72"/>
      </p:cViewPr>
      <p:guideLst/>
    </p:cSldViewPr>
  </p:slideViewPr>
  <p:notesTextViewPr>
    <p:cViewPr>
      <p:scale>
        <a:sx n="1" d="1"/>
        <a:sy n="1" d="1"/>
      </p:scale>
      <p:origin x="0" y="0"/>
    </p:cViewPr>
  </p:notesTextViewPr>
  <p:notesViewPr>
    <p:cSldViewPr snapToGrid="0">
      <p:cViewPr>
        <p:scale>
          <a:sx n="70" d="100"/>
          <a:sy n="70" d="100"/>
        </p:scale>
        <p:origin x="2288" y="-5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DEN, Lois (HEREFORDSHIRE AND WORCESTERSHIRE HEALTH AND CARE NHS TRUST)" userId="7117d3c5-c510-4f1a-98ab-e7d79ce9d622" providerId="ADAL" clId="{A3822994-4871-4FA3-AC26-94DCD18BC171}"/>
    <pc:docChg chg="delSld modSld sldOrd">
      <pc:chgData name="BARDEN, Lois (HEREFORDSHIRE AND WORCESTERSHIRE HEALTH AND CARE NHS TRUST)" userId="7117d3c5-c510-4f1a-98ab-e7d79ce9d622" providerId="ADAL" clId="{A3822994-4871-4FA3-AC26-94DCD18BC171}" dt="2023-10-03T13:37:21.270" v="192" actId="14100"/>
      <pc:docMkLst>
        <pc:docMk/>
      </pc:docMkLst>
      <pc:sldChg chg="ord">
        <pc:chgData name="BARDEN, Lois (HEREFORDSHIRE AND WORCESTERSHIRE HEALTH AND CARE NHS TRUST)" userId="7117d3c5-c510-4f1a-98ab-e7d79ce9d622" providerId="ADAL" clId="{A3822994-4871-4FA3-AC26-94DCD18BC171}" dt="2023-10-03T13:35:12.161" v="19"/>
        <pc:sldMkLst>
          <pc:docMk/>
          <pc:sldMk cId="944025390" sldId="260"/>
        </pc:sldMkLst>
      </pc:sldChg>
      <pc:sldChg chg="del">
        <pc:chgData name="BARDEN, Lois (HEREFORDSHIRE AND WORCESTERSHIRE HEALTH AND CARE NHS TRUST)" userId="7117d3c5-c510-4f1a-98ab-e7d79ce9d622" providerId="ADAL" clId="{A3822994-4871-4FA3-AC26-94DCD18BC171}" dt="2023-10-03T13:34:10.759" v="9" actId="47"/>
        <pc:sldMkLst>
          <pc:docMk/>
          <pc:sldMk cId="2632322436" sldId="266"/>
        </pc:sldMkLst>
      </pc:sldChg>
      <pc:sldChg chg="del">
        <pc:chgData name="BARDEN, Lois (HEREFORDSHIRE AND WORCESTERSHIRE HEALTH AND CARE NHS TRUST)" userId="7117d3c5-c510-4f1a-98ab-e7d79ce9d622" providerId="ADAL" clId="{A3822994-4871-4FA3-AC26-94DCD18BC171}" dt="2023-10-03T13:32:28.491" v="4" actId="47"/>
        <pc:sldMkLst>
          <pc:docMk/>
          <pc:sldMk cId="2101868722" sldId="271"/>
        </pc:sldMkLst>
      </pc:sldChg>
      <pc:sldChg chg="del">
        <pc:chgData name="BARDEN, Lois (HEREFORDSHIRE AND WORCESTERSHIRE HEALTH AND CARE NHS TRUST)" userId="7117d3c5-c510-4f1a-98ab-e7d79ce9d622" providerId="ADAL" clId="{A3822994-4871-4FA3-AC26-94DCD18BC171}" dt="2023-10-03T13:32:21.631" v="2" actId="47"/>
        <pc:sldMkLst>
          <pc:docMk/>
          <pc:sldMk cId="2585500475" sldId="272"/>
        </pc:sldMkLst>
      </pc:sldChg>
      <pc:sldChg chg="del">
        <pc:chgData name="BARDEN, Lois (HEREFORDSHIRE AND WORCESTERSHIRE HEALTH AND CARE NHS TRUST)" userId="7117d3c5-c510-4f1a-98ab-e7d79ce9d622" providerId="ADAL" clId="{A3822994-4871-4FA3-AC26-94DCD18BC171}" dt="2023-10-03T13:34:06.266" v="7" actId="47"/>
        <pc:sldMkLst>
          <pc:docMk/>
          <pc:sldMk cId="684171807" sldId="275"/>
        </pc:sldMkLst>
      </pc:sldChg>
      <pc:sldChg chg="del">
        <pc:chgData name="BARDEN, Lois (HEREFORDSHIRE AND WORCESTERSHIRE HEALTH AND CARE NHS TRUST)" userId="7117d3c5-c510-4f1a-98ab-e7d79ce9d622" providerId="ADAL" clId="{A3822994-4871-4FA3-AC26-94DCD18BC171}" dt="2023-10-03T13:34:09.125" v="8" actId="47"/>
        <pc:sldMkLst>
          <pc:docMk/>
          <pc:sldMk cId="1266870826" sldId="276"/>
        </pc:sldMkLst>
      </pc:sldChg>
      <pc:sldChg chg="ord">
        <pc:chgData name="BARDEN, Lois (HEREFORDSHIRE AND WORCESTERSHIRE HEALTH AND CARE NHS TRUST)" userId="7117d3c5-c510-4f1a-98ab-e7d79ce9d622" providerId="ADAL" clId="{A3822994-4871-4FA3-AC26-94DCD18BC171}" dt="2023-10-03T13:34:52.668" v="13"/>
        <pc:sldMkLst>
          <pc:docMk/>
          <pc:sldMk cId="2830145626" sldId="279"/>
        </pc:sldMkLst>
      </pc:sldChg>
      <pc:sldChg chg="ord">
        <pc:chgData name="BARDEN, Lois (HEREFORDSHIRE AND WORCESTERSHIRE HEALTH AND CARE NHS TRUST)" userId="7117d3c5-c510-4f1a-98ab-e7d79ce9d622" providerId="ADAL" clId="{A3822994-4871-4FA3-AC26-94DCD18BC171}" dt="2023-10-03T13:34:48.268" v="11"/>
        <pc:sldMkLst>
          <pc:docMk/>
          <pc:sldMk cId="519721036" sldId="280"/>
        </pc:sldMkLst>
      </pc:sldChg>
      <pc:sldChg chg="del">
        <pc:chgData name="BARDEN, Lois (HEREFORDSHIRE AND WORCESTERSHIRE HEALTH AND CARE NHS TRUST)" userId="7117d3c5-c510-4f1a-98ab-e7d79ce9d622" providerId="ADAL" clId="{A3822994-4871-4FA3-AC26-94DCD18BC171}" dt="2023-10-03T13:32:23.136" v="3" actId="47"/>
        <pc:sldMkLst>
          <pc:docMk/>
          <pc:sldMk cId="4010613679" sldId="281"/>
        </pc:sldMkLst>
      </pc:sldChg>
      <pc:sldChg chg="ord">
        <pc:chgData name="BARDEN, Lois (HEREFORDSHIRE AND WORCESTERSHIRE HEALTH AND CARE NHS TRUST)" userId="7117d3c5-c510-4f1a-98ab-e7d79ce9d622" providerId="ADAL" clId="{A3822994-4871-4FA3-AC26-94DCD18BC171}" dt="2023-10-03T13:35:00.338" v="15"/>
        <pc:sldMkLst>
          <pc:docMk/>
          <pc:sldMk cId="2392010906" sldId="282"/>
        </pc:sldMkLst>
      </pc:sldChg>
      <pc:sldChg chg="del">
        <pc:chgData name="BARDEN, Lois (HEREFORDSHIRE AND WORCESTERSHIRE HEALTH AND CARE NHS TRUST)" userId="7117d3c5-c510-4f1a-98ab-e7d79ce9d622" providerId="ADAL" clId="{A3822994-4871-4FA3-AC26-94DCD18BC171}" dt="2023-10-03T13:33:49.516" v="5" actId="47"/>
        <pc:sldMkLst>
          <pc:docMk/>
          <pc:sldMk cId="3557601686" sldId="284"/>
        </pc:sldMkLst>
      </pc:sldChg>
      <pc:sldChg chg="del">
        <pc:chgData name="BARDEN, Lois (HEREFORDSHIRE AND WORCESTERSHIRE HEALTH AND CARE NHS TRUST)" userId="7117d3c5-c510-4f1a-98ab-e7d79ce9d622" providerId="ADAL" clId="{A3822994-4871-4FA3-AC26-94DCD18BC171}" dt="2023-10-03T13:33:57.856" v="6" actId="47"/>
        <pc:sldMkLst>
          <pc:docMk/>
          <pc:sldMk cId="21910368" sldId="285"/>
        </pc:sldMkLst>
      </pc:sldChg>
      <pc:sldChg chg="modSp ord modAnim">
        <pc:chgData name="BARDEN, Lois (HEREFORDSHIRE AND WORCESTERSHIRE HEALTH AND CARE NHS TRUST)" userId="7117d3c5-c510-4f1a-98ab-e7d79ce9d622" providerId="ADAL" clId="{A3822994-4871-4FA3-AC26-94DCD18BC171}" dt="2023-10-03T13:36:35.272" v="189" actId="207"/>
        <pc:sldMkLst>
          <pc:docMk/>
          <pc:sldMk cId="3566220026" sldId="286"/>
        </pc:sldMkLst>
        <pc:spChg chg="mod">
          <ac:chgData name="BARDEN, Lois (HEREFORDSHIRE AND WORCESTERSHIRE HEALTH AND CARE NHS TRUST)" userId="7117d3c5-c510-4f1a-98ab-e7d79ce9d622" providerId="ADAL" clId="{A3822994-4871-4FA3-AC26-94DCD18BC171}" dt="2023-10-03T13:36:35.272" v="189" actId="207"/>
          <ac:spMkLst>
            <pc:docMk/>
            <pc:sldMk cId="3566220026" sldId="286"/>
            <ac:spMk id="3" creationId="{C8F22FC6-B813-B414-0DE2-7650932F8D51}"/>
          </ac:spMkLst>
        </pc:spChg>
      </pc:sldChg>
      <pc:sldChg chg="modSp mod">
        <pc:chgData name="BARDEN, Lois (HEREFORDSHIRE AND WORCESTERSHIRE HEALTH AND CARE NHS TRUST)" userId="7117d3c5-c510-4f1a-98ab-e7d79ce9d622" providerId="ADAL" clId="{A3822994-4871-4FA3-AC26-94DCD18BC171}" dt="2023-10-03T13:37:21.270" v="192" actId="14100"/>
        <pc:sldMkLst>
          <pc:docMk/>
          <pc:sldMk cId="1124463937" sldId="318"/>
        </pc:sldMkLst>
        <pc:spChg chg="mod">
          <ac:chgData name="BARDEN, Lois (HEREFORDSHIRE AND WORCESTERSHIRE HEALTH AND CARE NHS TRUST)" userId="7117d3c5-c510-4f1a-98ab-e7d79ce9d622" providerId="ADAL" clId="{A3822994-4871-4FA3-AC26-94DCD18BC171}" dt="2023-10-03T13:37:13.469" v="190" actId="20577"/>
          <ac:spMkLst>
            <pc:docMk/>
            <pc:sldMk cId="1124463937" sldId="318"/>
            <ac:spMk id="2" creationId="{8A385A1F-18D2-F1D9-906D-BA7AF9C961D7}"/>
          </ac:spMkLst>
        </pc:spChg>
        <pc:spChg chg="mod">
          <ac:chgData name="BARDEN, Lois (HEREFORDSHIRE AND WORCESTERSHIRE HEALTH AND CARE NHS TRUST)" userId="7117d3c5-c510-4f1a-98ab-e7d79ce9d622" providerId="ADAL" clId="{A3822994-4871-4FA3-AC26-94DCD18BC171}" dt="2023-10-03T13:37:21.270" v="192" actId="14100"/>
          <ac:spMkLst>
            <pc:docMk/>
            <pc:sldMk cId="1124463937" sldId="318"/>
            <ac:spMk id="4" creationId="{DFB4359D-AB64-96CA-E8E0-736FFCA4142C}"/>
          </ac:spMkLst>
        </pc:spChg>
        <pc:spChg chg="mod">
          <ac:chgData name="BARDEN, Lois (HEREFORDSHIRE AND WORCESTERSHIRE HEALTH AND CARE NHS TRUST)" userId="7117d3c5-c510-4f1a-98ab-e7d79ce9d622" providerId="ADAL" clId="{A3822994-4871-4FA3-AC26-94DCD18BC171}" dt="2023-10-03T13:37:17.663" v="191" actId="14100"/>
          <ac:spMkLst>
            <pc:docMk/>
            <pc:sldMk cId="1124463937" sldId="318"/>
            <ac:spMk id="5" creationId="{6F7D45D2-708A-878C-42BC-26948277EC4F}"/>
          </ac:spMkLst>
        </pc:spChg>
      </pc:sldChg>
      <pc:sldChg chg="ord">
        <pc:chgData name="BARDEN, Lois (HEREFORDSHIRE AND WORCESTERSHIRE HEALTH AND CARE NHS TRUST)" userId="7117d3c5-c510-4f1a-98ab-e7d79ce9d622" providerId="ADAL" clId="{A3822994-4871-4FA3-AC26-94DCD18BC171}" dt="2023-10-03T13:32:13.066" v="1"/>
        <pc:sldMkLst>
          <pc:docMk/>
          <pc:sldMk cId="0"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54343-CF51-40FE-8C48-C7802DE0392D}" type="datetimeFigureOut">
              <a:rPr lang="en-GB" smtClean="0"/>
              <a:t>03/10/2023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93EC2-690B-49FF-9C6D-1D21174956F8}" type="slidenum">
              <a:rPr lang="en-GB" smtClean="0"/>
              <a:t>‹#›</a:t>
            </a:fld>
            <a:endParaRPr lang="en-GB"/>
          </a:p>
        </p:txBody>
      </p:sp>
    </p:spTree>
    <p:extLst>
      <p:ext uri="{BB962C8B-B14F-4D97-AF65-F5344CB8AC3E}">
        <p14:creationId xmlns:p14="http://schemas.microsoft.com/office/powerpoint/2010/main" val="227638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Self care – back to basics:</a:t>
            </a:r>
          </a:p>
          <a:p>
            <a:endParaRPr lang="en-GB" dirty="0"/>
          </a:p>
          <a:p>
            <a:r>
              <a:rPr lang="en-GB" dirty="0"/>
              <a:t>Ask the following questions to the group, asking them to lift a finger if they answer ‘yes’ to these basic questions:</a:t>
            </a:r>
          </a:p>
          <a:p>
            <a:endParaRPr lang="en-GB" dirty="0"/>
          </a:p>
          <a:p>
            <a:r>
              <a:rPr lang="en-GB" dirty="0"/>
              <a:t>You may ask them to close their eyes if they want to focus on task?</a:t>
            </a:r>
          </a:p>
          <a:p>
            <a:endParaRPr lang="en-GB" dirty="0"/>
          </a:p>
          <a:p>
            <a:r>
              <a:rPr lang="en-GB" dirty="0"/>
              <a:t>(pick and choose as many as you want to use)</a:t>
            </a:r>
          </a:p>
          <a:p>
            <a:endParaRPr lang="en-GB" dirty="0"/>
          </a:p>
          <a:p>
            <a:pPr marL="171450" indent="-171450">
              <a:buFont typeface="Arial" panose="020B0604020202020204" pitchFamily="34" charset="0"/>
              <a:buChar char="•"/>
            </a:pPr>
            <a:r>
              <a:rPr lang="en-GB" dirty="0"/>
              <a:t>Have you eaten today? In the last 3 hours?</a:t>
            </a:r>
          </a:p>
          <a:p>
            <a:pPr marL="171450" indent="-171450">
              <a:buFont typeface="Arial" panose="020B0604020202020204" pitchFamily="34" charset="0"/>
              <a:buChar char="•"/>
            </a:pPr>
            <a:r>
              <a:rPr lang="en-GB" dirty="0"/>
              <a:t>Have you had a drink of water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Have you been outside today?</a:t>
            </a:r>
          </a:p>
          <a:p>
            <a:pPr marL="171450" indent="-171450">
              <a:buFont typeface="Arial" panose="020B0604020202020204" pitchFamily="34" charset="0"/>
              <a:buChar char="•"/>
            </a:pPr>
            <a:r>
              <a:rPr lang="en-GB" dirty="0"/>
              <a:t>Have you stretched or moved your body today?</a:t>
            </a:r>
          </a:p>
          <a:p>
            <a:pPr marL="171450" indent="-171450">
              <a:buFont typeface="Arial" panose="020B0604020202020204" pitchFamily="34" charset="0"/>
              <a:buChar char="•"/>
            </a:pPr>
            <a:r>
              <a:rPr lang="en-GB" dirty="0"/>
              <a:t>Have you taken a moment to take a BIG deep breath?</a:t>
            </a:r>
          </a:p>
          <a:p>
            <a:pPr marL="171450" indent="-171450">
              <a:buFont typeface="Arial" panose="020B0604020202020204" pitchFamily="34" charset="0"/>
              <a:buChar char="•"/>
            </a:pPr>
            <a:r>
              <a:rPr lang="en-GB" dirty="0"/>
              <a:t>Did you sleep last night? More than 7 hours?</a:t>
            </a:r>
          </a:p>
          <a:p>
            <a:pPr marL="171450" indent="-171450">
              <a:buFont typeface="Arial" panose="020B0604020202020204" pitchFamily="34" charset="0"/>
              <a:buChar char="•"/>
            </a:pPr>
            <a:r>
              <a:rPr lang="en-GB" dirty="0"/>
              <a:t>Have you showered, washed your face or brushed your teeth in the last 24 hours?</a:t>
            </a:r>
          </a:p>
          <a:p>
            <a:pPr marL="171450" indent="-171450">
              <a:buFont typeface="Arial" panose="020B0604020202020204" pitchFamily="34" charset="0"/>
              <a:buChar char="•"/>
            </a:pPr>
            <a:r>
              <a:rPr lang="en-GB" dirty="0"/>
              <a:t>Have you reached out (spent time with/talked to) to your friends or family today?</a:t>
            </a:r>
          </a:p>
          <a:p>
            <a:pPr marL="171450" indent="-171450">
              <a:buFont typeface="Arial" panose="020B0604020202020204" pitchFamily="34" charset="0"/>
              <a:buChar char="•"/>
            </a:pPr>
            <a:r>
              <a:rPr lang="en-GB" dirty="0"/>
              <a:t>Have you done anything today that you enjoy?</a:t>
            </a:r>
          </a:p>
          <a:p>
            <a:pPr marL="171450" indent="-171450">
              <a:buFont typeface="Arial" panose="020B0604020202020204" pitchFamily="34" charset="0"/>
              <a:buChar char="•"/>
            </a:pPr>
            <a:r>
              <a:rPr lang="en-GB" dirty="0"/>
              <a:t>Have you done your hair today / make up and are you wearing clothes you like?</a:t>
            </a:r>
          </a:p>
          <a:p>
            <a:pPr marL="171450" indent="-171450">
              <a:buFont typeface="Arial" panose="020B0604020202020204" pitchFamily="34" charset="0"/>
              <a:buChar char="•"/>
            </a:pPr>
            <a:r>
              <a:rPr lang="en-GB" dirty="0"/>
              <a:t>Have you listened to some good music recently or read a book that you enjoy?</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08C93EC2-690B-49FF-9C6D-1D21174956F8}" type="slidenum">
              <a:rPr lang="en-GB" smtClean="0"/>
              <a:t>3</a:t>
            </a:fld>
            <a:endParaRPr lang="en-GB"/>
          </a:p>
        </p:txBody>
      </p:sp>
    </p:spTree>
    <p:extLst>
      <p:ext uri="{BB962C8B-B14F-4D97-AF65-F5344CB8AC3E}">
        <p14:creationId xmlns:p14="http://schemas.microsoft.com/office/powerpoint/2010/main" val="82153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Second Gratitude Challenge https://youtu.be/0lRQkSPzJWk This two-minute video, featuring our Bow-</a:t>
            </a:r>
            <a:r>
              <a:rPr lang="en-GB" dirty="0" err="1"/>
              <a:t>Wowza</a:t>
            </a:r>
            <a:r>
              <a:rPr lang="en-GB" dirty="0"/>
              <a:t> dogs, introduces the idea of gratitude and thankfulness to pupils, whilst also explaining why gratitude is good for the brain and how it makes us feel good.</a:t>
            </a:r>
          </a:p>
          <a:p>
            <a:endParaRPr lang="en-GB" dirty="0"/>
          </a:p>
          <a:p>
            <a:r>
              <a:rPr lang="en-GB" dirty="0"/>
              <a:t>What does gratitude mean? (thankfulness) • Do you remember what the dogs were grateful/thankful for? • What sorts of things are you grateful/thankful for? (Including big, constant things like family, nature etc, but also small daily things like a yummy lunch, someone being kind etc.)? • How can we show others our gratitude? How can we show that we are thankful for something</a:t>
            </a:r>
          </a:p>
          <a:p>
            <a:endParaRPr lang="en-GB" dirty="0"/>
          </a:p>
          <a:p>
            <a:r>
              <a:rPr lang="en-GB" dirty="0"/>
              <a:t>Ask pupils to write down as many things they can think of that they are grateful for in the worksheet.</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3EC2-690B-49FF-9C6D-1D21174956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32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Ask Children to give ideas of who they can talk to if they need to </a:t>
            </a:r>
          </a:p>
        </p:txBody>
      </p:sp>
      <p:sp>
        <p:nvSpPr>
          <p:cNvPr id="4" name="Slide Number Placeholder 3"/>
          <p:cNvSpPr>
            <a:spLocks noGrp="1"/>
          </p:cNvSpPr>
          <p:nvPr>
            <p:ph type="sldNum" sz="quarter" idx="5"/>
          </p:nvPr>
        </p:nvSpPr>
        <p:spPr/>
        <p:txBody>
          <a:bodyPr/>
          <a:lstStyle/>
          <a:p>
            <a:fld id="{08C93EC2-690B-49FF-9C6D-1D21174956F8}" type="slidenum">
              <a:rPr lang="en-GB" smtClean="0"/>
              <a:t>13</a:t>
            </a:fld>
            <a:endParaRPr lang="en-GB"/>
          </a:p>
        </p:txBody>
      </p:sp>
    </p:spTree>
    <p:extLst>
      <p:ext uri="{BB962C8B-B14F-4D97-AF65-F5344CB8AC3E}">
        <p14:creationId xmlns:p14="http://schemas.microsoft.com/office/powerpoint/2010/main" val="49131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video on how to make a fortune teller before workshop- https://youtu.be/CODnVX7VAZ8</a:t>
            </a:r>
          </a:p>
          <a:p>
            <a:r>
              <a:rPr lang="en-GB" dirty="0"/>
              <a:t>During workshop take children through the process step by step</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3EC2-690B-49FF-9C6D-1D21174956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46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FINAL SLIDE FOR CYP WORKSHOP</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Please ask the group to complete the evaluation form, it’s just 2 questions. This helps us to evaluate the service we provide and hopefully demonstrate it’s effectiveness.</a:t>
            </a:r>
          </a:p>
          <a:p>
            <a:pPr marL="171450" indent="-171450">
              <a:buFont typeface="Arial" panose="020B0604020202020204" pitchFamily="34" charset="0"/>
              <a:buChar char="•"/>
            </a:pPr>
            <a:r>
              <a:rPr lang="en-GB" dirty="0"/>
              <a:t>If anyone feels that they could benefit from support from WEST to help them address their menta wellbeing, they can speak to their parent/carer and/or school staff about whether a referral to us would be useful. Schools don’t always recognise difficulties for </a:t>
            </a:r>
            <a:r>
              <a:rPr lang="en-GB" dirty="0" err="1"/>
              <a:t>yp</a:t>
            </a:r>
            <a:r>
              <a:rPr lang="en-GB" dirty="0"/>
              <a:t> at school so they may need you to share with them any concerns.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F6833-1AE1-4488-95D7-7E795E19B5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9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Groups – flip chat discussion – How would you define wellbeing – what does wellbeing mean to you? </a:t>
            </a:r>
          </a:p>
          <a:p>
            <a:r>
              <a:rPr lang="en-GB" dirty="0"/>
              <a:t>OR Ask the class to shout out, write down, then feedback to group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3EC2-690B-49FF-9C6D-1D21174956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91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Oxford dictionary  states that wellbeing is a state of being comfortable, healthy, or happy’…</a:t>
            </a: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indent="0" algn="l">
              <a:buNone/>
            </a:pPr>
            <a:r>
              <a:rPr lang="en-GB" sz="1800" b="0" dirty="0"/>
              <a:t>Our wellbeing is made up of many components, but when we have a strong physical and emotional wellbeing we feel that we can cope well and respond to life positively…</a:t>
            </a:r>
          </a:p>
          <a:p>
            <a:pPr marL="0" indent="0" algn="l">
              <a:buNone/>
            </a:pPr>
            <a:endParaRPr lang="en-GB" sz="1050" b="0" dirty="0"/>
          </a:p>
          <a:p>
            <a:pPr algn="l"/>
            <a:r>
              <a:rPr lang="en-GB" sz="1200" b="0" dirty="0"/>
              <a:t>Feel happier</a:t>
            </a:r>
          </a:p>
          <a:p>
            <a:pPr algn="l"/>
            <a:r>
              <a:rPr lang="en-GB" sz="1200" b="0" dirty="0"/>
              <a:t>Have better relationships with others</a:t>
            </a:r>
          </a:p>
          <a:p>
            <a:pPr algn="l"/>
            <a:r>
              <a:rPr lang="en-GB" sz="1200" b="0" dirty="0"/>
              <a:t>Do better in school</a:t>
            </a:r>
          </a:p>
          <a:p>
            <a:pPr algn="l"/>
            <a:r>
              <a:rPr lang="en-GB" sz="1200" b="0" dirty="0"/>
              <a:t>Solve problems well</a:t>
            </a:r>
          </a:p>
          <a:p>
            <a:pPr algn="l"/>
            <a:r>
              <a:rPr lang="en-GB" sz="1200" b="0" dirty="0"/>
              <a:t>Cope better when things get tough</a:t>
            </a:r>
          </a:p>
          <a:p>
            <a:pPr algn="l"/>
            <a:r>
              <a:rPr lang="en-GB" sz="1200" b="0" dirty="0"/>
              <a:t>Less likely to have mental health problems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3EC2-690B-49FF-9C6D-1D21174956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11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group question – “What affects your wellbeing?” </a:t>
            </a:r>
          </a:p>
          <a:p>
            <a:endParaRPr lang="en-GB" dirty="0"/>
          </a:p>
          <a:p>
            <a:r>
              <a:rPr lang="en-GB" dirty="0"/>
              <a:t>Suggested group Activity: Write on white board in front of class ideas – children to shout out ideas. </a:t>
            </a:r>
          </a:p>
          <a:p>
            <a:endParaRPr lang="en-GB" dirty="0"/>
          </a:p>
          <a:p>
            <a:r>
              <a:rPr lang="en-GB" dirty="0"/>
              <a:t>What affects your wellbeing may not be the same for somebody else. But some common things that affect wellbeing are: </a:t>
            </a:r>
          </a:p>
          <a:p>
            <a:r>
              <a:rPr lang="en-GB" dirty="0"/>
              <a:t>Being tired, falling out with friends, parents separating, too many things to do and not enough time to relax</a:t>
            </a:r>
          </a:p>
          <a:p>
            <a:pPr algn="l">
              <a:buFont typeface="Arial" panose="020B0604020202020204" pitchFamily="34" charset="0"/>
              <a:buChar char="•"/>
            </a:pPr>
            <a:r>
              <a:rPr lang="en-GB" b="0" i="0" dirty="0">
                <a:solidFill>
                  <a:srgbClr val="333333"/>
                </a:solidFill>
                <a:effectLst/>
                <a:latin typeface="robotoregular"/>
              </a:rPr>
              <a:t>Losing somebody or something we love such as a loved one or a pet.</a:t>
            </a:r>
          </a:p>
          <a:p>
            <a:r>
              <a:rPr lang="en-GB" b="0" i="0" dirty="0">
                <a:solidFill>
                  <a:srgbClr val="555555"/>
                </a:solidFill>
                <a:effectLst/>
                <a:latin typeface="MindMeridian-Regular"/>
              </a:rPr>
              <a:t>You may experience difficulties in one or more of these areas, or even experience problems not listed here. That's okay. Everyone is different.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3EC2-690B-49FF-9C6D-1D21174956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4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03.10.2023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What emotions can you name? Put hands up, what do you look like when you feel this?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Good wellbeing doesn't mean you'll always be happy. It's normal to feel sad, angry, or low sometimes.</a:t>
            </a:r>
          </a:p>
          <a:p>
            <a:pPr marL="0" indent="0">
              <a:buNone/>
            </a:pPr>
            <a:endParaRPr lang="en-GB" dirty="0"/>
          </a:p>
          <a:p>
            <a:pPr marL="0" indent="0">
              <a:buNone/>
            </a:pPr>
            <a:r>
              <a:rPr lang="en-GB" dirty="0"/>
              <a:t>But if you have poor wellbeing for a long time, you might start to find things such as sleep, your appetite, friendships, school work and trying new things more difficult to cope with.</a:t>
            </a:r>
          </a:p>
          <a:p>
            <a:endParaRPr lang="en-GB" dirty="0"/>
          </a:p>
        </p:txBody>
      </p:sp>
      <p:sp>
        <p:nvSpPr>
          <p:cNvPr id="4" name="Slide Number Placeholder 3"/>
          <p:cNvSpPr>
            <a:spLocks noGrp="1"/>
          </p:cNvSpPr>
          <p:nvPr>
            <p:ph type="sldNum" sz="quarter" idx="5"/>
          </p:nvPr>
        </p:nvSpPr>
        <p:spPr/>
        <p:txBody>
          <a:bodyPr/>
          <a:lstStyle/>
          <a:p>
            <a:fld id="{08C93EC2-690B-49FF-9C6D-1D21174956F8}" type="slidenum">
              <a:rPr lang="en-GB" smtClean="0"/>
              <a:t>8</a:t>
            </a:fld>
            <a:endParaRPr lang="en-GB"/>
          </a:p>
        </p:txBody>
      </p:sp>
    </p:spTree>
    <p:extLst>
      <p:ext uri="{BB962C8B-B14F-4D97-AF65-F5344CB8AC3E}">
        <p14:creationId xmlns:p14="http://schemas.microsoft.com/office/powerpoint/2010/main" val="272722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the areas we have talked about today need one very important thing – SLEEP.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Sleep is not only essential for rest so that we have energy, but it also enables the brain to sort through and store information releasing chemicals into our bodies that enables us to manage our emotions, think clearly and problem solve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Humans need at least 8 hours of sleep a night!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is especially important for children/ young people as their brains are developing and are managing complex thoughts and feelings everyday whilst coping with different situations that might affect how they feel and behave.</a:t>
            </a:r>
          </a:p>
          <a:p>
            <a:endParaRPr lang="en-GB" dirty="0"/>
          </a:p>
        </p:txBody>
      </p:sp>
      <p:sp>
        <p:nvSpPr>
          <p:cNvPr id="4" name="Slide Number Placeholder 3"/>
          <p:cNvSpPr>
            <a:spLocks noGrp="1"/>
          </p:cNvSpPr>
          <p:nvPr>
            <p:ph type="sldNum" sz="quarter" idx="5"/>
          </p:nvPr>
        </p:nvSpPr>
        <p:spPr/>
        <p:txBody>
          <a:bodyPr/>
          <a:lstStyle/>
          <a:p>
            <a:fld id="{08C93EC2-690B-49FF-9C6D-1D21174956F8}" type="slidenum">
              <a:rPr lang="en-GB" smtClean="0"/>
              <a:t>9</a:t>
            </a:fld>
            <a:endParaRPr lang="en-GB"/>
          </a:p>
        </p:txBody>
      </p:sp>
    </p:spTree>
    <p:extLst>
      <p:ext uri="{BB962C8B-B14F-4D97-AF65-F5344CB8AC3E}">
        <p14:creationId xmlns:p14="http://schemas.microsoft.com/office/powerpoint/2010/main" val="119543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SLEEP HYGIENE</a:t>
            </a:r>
          </a:p>
          <a:p>
            <a:br>
              <a:rPr lang="en-GB" dirty="0"/>
            </a:br>
            <a:r>
              <a:rPr lang="en-GB" b="0" i="0" dirty="0">
                <a:solidFill>
                  <a:srgbClr val="4D5156"/>
                </a:solidFill>
                <a:effectLst/>
                <a:latin typeface="Google Sans"/>
              </a:rPr>
              <a:t>'Sleep hygiene' refers to </a:t>
            </a:r>
            <a:r>
              <a:rPr lang="en-GB" b="0" i="0" dirty="0">
                <a:solidFill>
                  <a:srgbClr val="040C28"/>
                </a:solidFill>
                <a:effectLst/>
                <a:latin typeface="Google Sans"/>
              </a:rPr>
              <a:t>healthy habits, behaviours and environmental factors that can be adjusted to help you have a good night's sleep</a:t>
            </a:r>
          </a:p>
          <a:p>
            <a:endParaRPr lang="en-GB" b="0" i="0" dirty="0">
              <a:solidFill>
                <a:srgbClr val="040C28"/>
              </a:solidFill>
              <a:effectLst/>
              <a:latin typeface="Google Sans"/>
            </a:endParaRPr>
          </a:p>
          <a:p>
            <a:r>
              <a:rPr lang="en-GB" b="0" i="0" dirty="0">
                <a:solidFill>
                  <a:srgbClr val="040C28"/>
                </a:solidFill>
                <a:effectLst/>
                <a:latin typeface="Google Sans"/>
              </a:rPr>
              <a:t>Go through the slides for examples,  invite group to feedback for any tips they have for getting a food nights sleep?</a:t>
            </a:r>
            <a:endParaRPr lang="en-GB" dirty="0"/>
          </a:p>
          <a:p>
            <a:endParaRPr lang="en-GB" dirty="0"/>
          </a:p>
        </p:txBody>
      </p:sp>
      <p:sp>
        <p:nvSpPr>
          <p:cNvPr id="4" name="Slide Number Placeholder 3"/>
          <p:cNvSpPr>
            <a:spLocks noGrp="1"/>
          </p:cNvSpPr>
          <p:nvPr>
            <p:ph type="sldNum" sz="quarter" idx="5"/>
          </p:nvPr>
        </p:nvSpPr>
        <p:spPr/>
        <p:txBody>
          <a:bodyPr/>
          <a:lstStyle/>
          <a:p>
            <a:fld id="{08C93EC2-690B-49FF-9C6D-1D21174956F8}" type="slidenum">
              <a:rPr lang="en-GB" smtClean="0"/>
              <a:t>10</a:t>
            </a:fld>
            <a:endParaRPr lang="en-GB"/>
          </a:p>
        </p:txBody>
      </p:sp>
    </p:spTree>
    <p:extLst>
      <p:ext uri="{BB962C8B-B14F-4D97-AF65-F5344CB8AC3E}">
        <p14:creationId xmlns:p14="http://schemas.microsoft.com/office/powerpoint/2010/main" val="246248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suggests that there are 5 steps you can take to improve your emotional health and wellbeing.  </a:t>
            </a:r>
          </a:p>
          <a:p>
            <a:r>
              <a:rPr lang="en-GB" dirty="0"/>
              <a:t>We can all probably recognise times when we feel down and stressed. Sometimes there is a clear reason why we are feeling this and with time these feelings pass. Occasionally these feelings may continue, to prevent this we can take steps to make sure we feel emotionally well.</a:t>
            </a:r>
          </a:p>
          <a:p>
            <a:endParaRPr lang="en-GB" dirty="0"/>
          </a:p>
          <a:p>
            <a:r>
              <a:rPr lang="en-GB" dirty="0"/>
              <a:t>When we </a:t>
            </a:r>
            <a:r>
              <a:rPr lang="en-GB" dirty="0">
                <a:solidFill>
                  <a:schemeClr val="accent5"/>
                </a:solidFill>
              </a:rPr>
              <a:t>connect </a:t>
            </a:r>
            <a:r>
              <a:rPr lang="en-GB" dirty="0"/>
              <a:t>with others it gives us emotional support.</a:t>
            </a:r>
          </a:p>
          <a:p>
            <a:r>
              <a:rPr lang="en-GB" dirty="0"/>
              <a:t>Being </a:t>
            </a:r>
            <a:r>
              <a:rPr lang="en-GB" dirty="0">
                <a:solidFill>
                  <a:srgbClr val="7030A0"/>
                </a:solidFill>
              </a:rPr>
              <a:t>Active</a:t>
            </a:r>
            <a:r>
              <a:rPr lang="en-GB" dirty="0"/>
              <a:t> not only boosts our physical health and fitness, it also changes chemicals in our brains which have a positive effects on our mood.</a:t>
            </a:r>
          </a:p>
          <a:p>
            <a:r>
              <a:rPr lang="en-GB" dirty="0"/>
              <a:t>When we </a:t>
            </a:r>
            <a:r>
              <a:rPr lang="en-GB" dirty="0">
                <a:solidFill>
                  <a:schemeClr val="accent2"/>
                </a:solidFill>
              </a:rPr>
              <a:t>take notice </a:t>
            </a:r>
            <a:r>
              <a:rPr lang="en-GB" dirty="0"/>
              <a:t>it helps us to enjoy the little things in life that we often take for granted.  It can also help is to feel grounded and calmer and stop us from getting caught up in our thoughts.</a:t>
            </a:r>
          </a:p>
          <a:p>
            <a:r>
              <a:rPr lang="en-GB" dirty="0"/>
              <a:t>When we </a:t>
            </a:r>
            <a:r>
              <a:rPr lang="en-GB" dirty="0">
                <a:solidFill>
                  <a:schemeClr val="accent6">
                    <a:lumMod val="50000"/>
                  </a:schemeClr>
                </a:solidFill>
              </a:rPr>
              <a:t>learn</a:t>
            </a:r>
            <a:r>
              <a:rPr lang="en-GB" dirty="0"/>
              <a:t> new things it boosts our self esteem and gives us a sense of satisfaction.</a:t>
            </a:r>
          </a:p>
          <a:p>
            <a:r>
              <a:rPr lang="en-GB" dirty="0"/>
              <a:t>When we </a:t>
            </a:r>
            <a:r>
              <a:rPr lang="en-GB" dirty="0">
                <a:solidFill>
                  <a:srgbClr val="FF66CC"/>
                </a:solidFill>
              </a:rPr>
              <a:t>give</a:t>
            </a:r>
            <a:r>
              <a:rPr lang="en-GB" dirty="0"/>
              <a:t>, even if its just giving somebody a smile or a small act of kindness like opening a door and letting someone through first, it helps us feel happier and more satisfied with life.</a:t>
            </a:r>
          </a:p>
          <a:p>
            <a:endParaRPr lang="en-GB" sz="10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3EC2-690B-49FF-9C6D-1D21174956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95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04BB-703E-464E-93C4-A4728CAFC33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45B504B-C13A-4998-B36F-63C92FEDE82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2F14F7-8119-438A-AA9C-AD9CA7CB60A2}"/>
              </a:ext>
            </a:extLst>
          </p:cNvPr>
          <p:cNvSpPr>
            <a:spLocks noGrp="1"/>
          </p:cNvSpPr>
          <p:nvPr>
            <p:ph type="dt" sz="half" idx="10"/>
          </p:nvPr>
        </p:nvSpPr>
        <p:spPr/>
        <p:txBody>
          <a:bodyPr/>
          <a:lstStyle/>
          <a:p>
            <a:fld id="{BE5A11E3-A85B-4CF1-98F3-CDB56A951C10}" type="datetime1">
              <a:rPr lang="en-GB" smtClean="0"/>
              <a:t>03/10/2023</a:t>
            </a:fld>
            <a:endParaRPr lang="en-GB"/>
          </a:p>
        </p:txBody>
      </p:sp>
      <p:sp>
        <p:nvSpPr>
          <p:cNvPr id="5" name="Footer Placeholder 4">
            <a:extLst>
              <a:ext uri="{FF2B5EF4-FFF2-40B4-BE49-F238E27FC236}">
                <a16:creationId xmlns:a16="http://schemas.microsoft.com/office/drawing/2014/main" id="{5754A8C9-DBA4-417C-958D-55776C902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E1B76-F928-4CE6-8687-AC16F613EC62}"/>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7" name="Picture 4" descr="Graphical user interface, text&#10;&#10;Description automatically generated">
            <a:extLst>
              <a:ext uri="{FF2B5EF4-FFF2-40B4-BE49-F238E27FC236}">
                <a16:creationId xmlns:a16="http://schemas.microsoft.com/office/drawing/2014/main" id="{84FC9559-9933-4F27-AA65-EF199B5517BC}"/>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94345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7926-FBFC-4987-B6AB-F18BBF59F5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0D1310-3051-4748-953C-96D1A6C3B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A0CFC6-5962-48A2-84B6-93887CF19736}"/>
              </a:ext>
            </a:extLst>
          </p:cNvPr>
          <p:cNvSpPr>
            <a:spLocks noGrp="1"/>
          </p:cNvSpPr>
          <p:nvPr>
            <p:ph type="dt" sz="half" idx="10"/>
          </p:nvPr>
        </p:nvSpPr>
        <p:spPr/>
        <p:txBody>
          <a:bodyPr/>
          <a:lstStyle/>
          <a:p>
            <a:fld id="{2C133458-5FA0-4953-8607-DFE69D25A34A}" type="datetime1">
              <a:rPr lang="en-GB" smtClean="0"/>
              <a:t>03/10/2023</a:t>
            </a:fld>
            <a:endParaRPr lang="en-GB"/>
          </a:p>
        </p:txBody>
      </p:sp>
      <p:sp>
        <p:nvSpPr>
          <p:cNvPr id="5" name="Footer Placeholder 4">
            <a:extLst>
              <a:ext uri="{FF2B5EF4-FFF2-40B4-BE49-F238E27FC236}">
                <a16:creationId xmlns:a16="http://schemas.microsoft.com/office/drawing/2014/main" id="{939F8F2F-05B2-4B75-B5E6-D25173EABE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C3E31-3118-4298-9830-DAA9BDC16500}"/>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7" name="Picture 4" descr="Graphical user interface, text&#10;&#10;Description automatically generated">
            <a:extLst>
              <a:ext uri="{FF2B5EF4-FFF2-40B4-BE49-F238E27FC236}">
                <a16:creationId xmlns:a16="http://schemas.microsoft.com/office/drawing/2014/main" id="{B01C3A42-9711-4AE3-9830-8691F390890C}"/>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90846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986F1-FD53-44A1-901F-A0078D6319A8}"/>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D15CA6-90A6-4DAD-9095-CA5BD13DC3F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1E051-EF86-4E56-AC68-8956ADB3B95B}"/>
              </a:ext>
            </a:extLst>
          </p:cNvPr>
          <p:cNvSpPr>
            <a:spLocks noGrp="1"/>
          </p:cNvSpPr>
          <p:nvPr>
            <p:ph type="dt" sz="half" idx="10"/>
          </p:nvPr>
        </p:nvSpPr>
        <p:spPr/>
        <p:txBody>
          <a:bodyPr/>
          <a:lstStyle/>
          <a:p>
            <a:fld id="{71574EC0-17F3-4E97-A4AE-DDB2C79D8D58}" type="datetime1">
              <a:rPr lang="en-GB" smtClean="0"/>
              <a:t>03/10/2023</a:t>
            </a:fld>
            <a:endParaRPr lang="en-GB"/>
          </a:p>
        </p:txBody>
      </p:sp>
      <p:sp>
        <p:nvSpPr>
          <p:cNvPr id="5" name="Footer Placeholder 4">
            <a:extLst>
              <a:ext uri="{FF2B5EF4-FFF2-40B4-BE49-F238E27FC236}">
                <a16:creationId xmlns:a16="http://schemas.microsoft.com/office/drawing/2014/main" id="{65195F6B-2DD1-4DF4-89D8-EDE406C89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D9F62-0300-42C7-8464-3A087CB78739}"/>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7" name="Picture 4" descr="Graphical user interface, text&#10;&#10;Description automatically generated">
            <a:extLst>
              <a:ext uri="{FF2B5EF4-FFF2-40B4-BE49-F238E27FC236}">
                <a16:creationId xmlns:a16="http://schemas.microsoft.com/office/drawing/2014/main" id="{8E366640-B492-4731-B5E8-9B2E712B541D}"/>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18751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3" y="4711618"/>
            <a:ext cx="9613859" cy="453051"/>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3" y="609599"/>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0319" y="5169585"/>
            <a:ext cx="9613863" cy="62297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16D54CF-702F-4D86-AC73-0EE7F53EF9E4}" type="datetime1">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7" y="4711311"/>
            <a:ext cx="1154151" cy="1090789"/>
          </a:xfrm>
        </p:spPr>
        <p:txBody>
          <a:bodyPr/>
          <a:lstStyle/>
          <a:p>
            <a:fld id="{D9B76261-0AAC-4E80-9389-A894704DDD3E}" type="slidenum">
              <a:rPr lang="en-GB" smtClean="0"/>
              <a:t>‹#›</a:t>
            </a:fld>
            <a:endParaRPr lang="en-GB"/>
          </a:p>
        </p:txBody>
      </p:sp>
    </p:spTree>
    <p:extLst>
      <p:ext uri="{BB962C8B-B14F-4D97-AF65-F5344CB8AC3E}">
        <p14:creationId xmlns:p14="http://schemas.microsoft.com/office/powerpoint/2010/main" val="21204719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1" y="609597"/>
            <a:ext cx="9613859" cy="3592750"/>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0323" y="4711617"/>
            <a:ext cx="9613859" cy="1090789"/>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16D54CF-702F-4D86-AC73-0EE7F53EF9E4}" type="datetime1">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7" y="4711617"/>
            <a:ext cx="1154151" cy="1090789"/>
          </a:xfrm>
        </p:spPr>
        <p:txBody>
          <a:bodyPr/>
          <a:lstStyle/>
          <a:p>
            <a:fld id="{D9B76261-0AAC-4E80-9389-A894704DDD3E}" type="slidenum">
              <a:rPr lang="en-GB" smtClean="0"/>
              <a:t>‹#›</a:t>
            </a:fld>
            <a:endParaRPr lang="en-GB"/>
          </a:p>
        </p:txBody>
      </p:sp>
    </p:spTree>
    <p:extLst>
      <p:ext uri="{BB962C8B-B14F-4D97-AF65-F5344CB8AC3E}">
        <p14:creationId xmlns:p14="http://schemas.microsoft.com/office/powerpoint/2010/main" val="1456052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0319" y="4711617"/>
            <a:ext cx="9613863" cy="5885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0321" y="5300151"/>
            <a:ext cx="9613863" cy="50225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16D54CF-702F-4D86-AC73-0EE7F53EF9E4}" type="datetime1">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7" y="4709927"/>
            <a:ext cx="1154151" cy="1090789"/>
          </a:xfrm>
        </p:spPr>
        <p:txBody>
          <a:bodyPr/>
          <a:lstStyle/>
          <a:p>
            <a:fld id="{D9B76261-0AAC-4E80-9389-A894704DDD3E}" type="slidenum">
              <a:rPr lang="en-GB" smtClean="0"/>
              <a:t>‹#›</a:t>
            </a:fld>
            <a:endParaRPr lang="en-GB"/>
          </a:p>
        </p:txBody>
      </p:sp>
    </p:spTree>
    <p:extLst>
      <p:ext uri="{BB962C8B-B14F-4D97-AF65-F5344CB8AC3E}">
        <p14:creationId xmlns:p14="http://schemas.microsoft.com/office/powerpoint/2010/main" val="10125537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40C4-264B-4CC3-9229-FBC96DC5F8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BC89C3-BDDD-4486-A78D-7BCB3D836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447659-D362-46BC-9909-E00E15E1F4D8}"/>
              </a:ext>
            </a:extLst>
          </p:cNvPr>
          <p:cNvSpPr>
            <a:spLocks noGrp="1"/>
          </p:cNvSpPr>
          <p:nvPr>
            <p:ph type="dt" sz="half" idx="10"/>
          </p:nvPr>
        </p:nvSpPr>
        <p:spPr/>
        <p:txBody>
          <a:bodyPr/>
          <a:lstStyle/>
          <a:p>
            <a:fld id="{137A583C-6563-45A7-BD78-D8F9EA001063}" type="datetime1">
              <a:rPr lang="en-GB" smtClean="0"/>
              <a:t>03/10/2023</a:t>
            </a:fld>
            <a:endParaRPr lang="en-GB"/>
          </a:p>
        </p:txBody>
      </p:sp>
      <p:sp>
        <p:nvSpPr>
          <p:cNvPr id="5" name="Footer Placeholder 4">
            <a:extLst>
              <a:ext uri="{FF2B5EF4-FFF2-40B4-BE49-F238E27FC236}">
                <a16:creationId xmlns:a16="http://schemas.microsoft.com/office/drawing/2014/main" id="{24AA16EA-9CD7-45C1-BD3E-1570C179FE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4E349A-5C31-4C42-A945-607544958A58}"/>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7" name="Picture 4" descr="Graphical user interface, text&#10;&#10;Description automatically generated">
            <a:extLst>
              <a:ext uri="{FF2B5EF4-FFF2-40B4-BE49-F238E27FC236}">
                <a16:creationId xmlns:a16="http://schemas.microsoft.com/office/drawing/2014/main" id="{E26767FC-706D-4AD3-AC2E-E4F214FC17C2}"/>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385390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3F6B-28BF-4009-97C1-070FBCC2304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4C7FC6-9568-451C-BD9D-0B37C8046E6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CD8F65-FF13-4C0F-8C6A-0FDF0ADB1DFB}"/>
              </a:ext>
            </a:extLst>
          </p:cNvPr>
          <p:cNvSpPr>
            <a:spLocks noGrp="1"/>
          </p:cNvSpPr>
          <p:nvPr>
            <p:ph type="dt" sz="half" idx="10"/>
          </p:nvPr>
        </p:nvSpPr>
        <p:spPr/>
        <p:txBody>
          <a:bodyPr/>
          <a:lstStyle/>
          <a:p>
            <a:fld id="{1F2A769A-E9E6-4D78-BCDA-9C238E1F891F}" type="datetime1">
              <a:rPr lang="en-GB" smtClean="0"/>
              <a:t>03/10/2023</a:t>
            </a:fld>
            <a:endParaRPr lang="en-GB"/>
          </a:p>
        </p:txBody>
      </p:sp>
      <p:sp>
        <p:nvSpPr>
          <p:cNvPr id="5" name="Footer Placeholder 4">
            <a:extLst>
              <a:ext uri="{FF2B5EF4-FFF2-40B4-BE49-F238E27FC236}">
                <a16:creationId xmlns:a16="http://schemas.microsoft.com/office/drawing/2014/main" id="{4ECB2299-5EF9-4D38-A6D5-EB5245DC5D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45B5C8-2376-49F4-B808-029BEBB5820D}"/>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7" name="Picture 4" descr="Graphical user interface, text&#10;&#10;Description automatically generated">
            <a:extLst>
              <a:ext uri="{FF2B5EF4-FFF2-40B4-BE49-F238E27FC236}">
                <a16:creationId xmlns:a16="http://schemas.microsoft.com/office/drawing/2014/main" id="{5F6840D3-D608-4550-B246-1E1E601E8971}"/>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40922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1DA9-7E86-4D17-8519-58E33082EC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BAB4BD-919B-40CA-B636-2C763A28E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06340-9C71-48D9-B9F6-886C9C8F3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27419-2EBD-4E88-B05D-79416AD062B2}"/>
              </a:ext>
            </a:extLst>
          </p:cNvPr>
          <p:cNvSpPr>
            <a:spLocks noGrp="1"/>
          </p:cNvSpPr>
          <p:nvPr>
            <p:ph type="dt" sz="half" idx="10"/>
          </p:nvPr>
        </p:nvSpPr>
        <p:spPr/>
        <p:txBody>
          <a:bodyPr/>
          <a:lstStyle/>
          <a:p>
            <a:fld id="{55827F3E-139C-4F2A-90ED-C178BAB50082}" type="datetime1">
              <a:rPr lang="en-GB" smtClean="0"/>
              <a:t>03/10/2023</a:t>
            </a:fld>
            <a:endParaRPr lang="en-GB"/>
          </a:p>
        </p:txBody>
      </p:sp>
      <p:sp>
        <p:nvSpPr>
          <p:cNvPr id="6" name="Footer Placeholder 5">
            <a:extLst>
              <a:ext uri="{FF2B5EF4-FFF2-40B4-BE49-F238E27FC236}">
                <a16:creationId xmlns:a16="http://schemas.microsoft.com/office/drawing/2014/main" id="{2C9AB956-CE48-47C3-9C51-DE09E052ED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18A678-AFA0-4115-9FE0-42BA63FB57E6}"/>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8" name="Picture 4" descr="Graphical user interface, text&#10;&#10;Description automatically generated">
            <a:extLst>
              <a:ext uri="{FF2B5EF4-FFF2-40B4-BE49-F238E27FC236}">
                <a16:creationId xmlns:a16="http://schemas.microsoft.com/office/drawing/2014/main" id="{7624FDC8-E568-4491-9569-399673B94C56}"/>
              </a:ext>
            </a:extLst>
          </p:cNvPr>
          <p:cNvPicPr>
            <a:picLocks noChangeAspect="1"/>
          </p:cNvPicPr>
          <p:nvPr/>
        </p:nvPicPr>
        <p:blipFill rotWithShape="1">
          <a:blip r:embed="rId2"/>
          <a:srcRect l="27713" t="51412" r="34418" b="38691"/>
          <a:stretch/>
        </p:blipFill>
        <p:spPr>
          <a:xfrm>
            <a:off x="-30838" y="5287211"/>
            <a:ext cx="12219791" cy="1580315"/>
          </a:xfrm>
          <a:prstGeom prst="rect">
            <a:avLst/>
          </a:prstGeom>
        </p:spPr>
      </p:pic>
    </p:spTree>
    <p:extLst>
      <p:ext uri="{BB962C8B-B14F-4D97-AF65-F5344CB8AC3E}">
        <p14:creationId xmlns:p14="http://schemas.microsoft.com/office/powerpoint/2010/main" val="18417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95EB-5F40-4DDA-95D4-62A7FA821354}"/>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2E7959-2565-4675-9CB0-37974A6FA13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CAA099-CC36-4917-A052-B1A0330C888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47426F-A400-4DB6-A593-ADDAD205A95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A36F99E-2CB7-465D-A12A-D453122FCD0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8D23F9-17C3-4CE4-AC1C-5FE2FDFEAA01}"/>
              </a:ext>
            </a:extLst>
          </p:cNvPr>
          <p:cNvSpPr>
            <a:spLocks noGrp="1"/>
          </p:cNvSpPr>
          <p:nvPr>
            <p:ph type="dt" sz="half" idx="10"/>
          </p:nvPr>
        </p:nvSpPr>
        <p:spPr/>
        <p:txBody>
          <a:bodyPr/>
          <a:lstStyle/>
          <a:p>
            <a:fld id="{7FAC9EF6-2F2B-46A7-B532-B949E524B9B9}" type="datetime1">
              <a:rPr lang="en-GB" smtClean="0"/>
              <a:t>03/10/2023</a:t>
            </a:fld>
            <a:endParaRPr lang="en-GB"/>
          </a:p>
        </p:txBody>
      </p:sp>
      <p:sp>
        <p:nvSpPr>
          <p:cNvPr id="8" name="Footer Placeholder 7">
            <a:extLst>
              <a:ext uri="{FF2B5EF4-FFF2-40B4-BE49-F238E27FC236}">
                <a16:creationId xmlns:a16="http://schemas.microsoft.com/office/drawing/2014/main" id="{AC23E45A-49C3-4C5F-8034-134451C6FB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66FC3F-3F04-4549-BA6C-5FD14CF46A25}"/>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10" name="Picture 4" descr="Graphical user interface, text&#10;&#10;Description automatically generated">
            <a:extLst>
              <a:ext uri="{FF2B5EF4-FFF2-40B4-BE49-F238E27FC236}">
                <a16:creationId xmlns:a16="http://schemas.microsoft.com/office/drawing/2014/main" id="{5D4A083C-6377-4C54-8293-74D3ECF1D2C8}"/>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25247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18B3-68C8-4C84-88E7-38E3D5822D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E43A8-44FC-4077-B801-85434263D73B}"/>
              </a:ext>
            </a:extLst>
          </p:cNvPr>
          <p:cNvSpPr>
            <a:spLocks noGrp="1"/>
          </p:cNvSpPr>
          <p:nvPr>
            <p:ph type="dt" sz="half" idx="10"/>
          </p:nvPr>
        </p:nvSpPr>
        <p:spPr/>
        <p:txBody>
          <a:bodyPr/>
          <a:lstStyle/>
          <a:p>
            <a:fld id="{D79CC062-29B7-4C2E-9BB0-526E1070BB6A}" type="datetime1">
              <a:rPr lang="en-GB" smtClean="0"/>
              <a:t>03/10/2023</a:t>
            </a:fld>
            <a:endParaRPr lang="en-GB"/>
          </a:p>
        </p:txBody>
      </p:sp>
      <p:sp>
        <p:nvSpPr>
          <p:cNvPr id="4" name="Footer Placeholder 3">
            <a:extLst>
              <a:ext uri="{FF2B5EF4-FFF2-40B4-BE49-F238E27FC236}">
                <a16:creationId xmlns:a16="http://schemas.microsoft.com/office/drawing/2014/main" id="{589E9EF6-316E-49BC-A4E3-AF1B7B7410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9A7D06-FF77-4BAA-A4B1-E52B75F37CED}"/>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6" name="Picture 4" descr="Graphical user interface, text&#10;&#10;Description automatically generated">
            <a:extLst>
              <a:ext uri="{FF2B5EF4-FFF2-40B4-BE49-F238E27FC236}">
                <a16:creationId xmlns:a16="http://schemas.microsoft.com/office/drawing/2014/main" id="{A17EA3BA-1CF8-4C4E-9552-C658E5A44B2B}"/>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74110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BAAFD-21C5-4E34-B2B5-2913034B3833}"/>
              </a:ext>
            </a:extLst>
          </p:cNvPr>
          <p:cNvSpPr>
            <a:spLocks noGrp="1"/>
          </p:cNvSpPr>
          <p:nvPr>
            <p:ph type="dt" sz="half" idx="10"/>
          </p:nvPr>
        </p:nvSpPr>
        <p:spPr/>
        <p:txBody>
          <a:bodyPr/>
          <a:lstStyle/>
          <a:p>
            <a:fld id="{06DABFA8-1F9D-4828-A42F-7F3CA954911A}" type="datetime1">
              <a:rPr lang="en-GB" smtClean="0"/>
              <a:t>03/10/2023</a:t>
            </a:fld>
            <a:endParaRPr lang="en-GB"/>
          </a:p>
        </p:txBody>
      </p:sp>
      <p:sp>
        <p:nvSpPr>
          <p:cNvPr id="3" name="Footer Placeholder 2">
            <a:extLst>
              <a:ext uri="{FF2B5EF4-FFF2-40B4-BE49-F238E27FC236}">
                <a16:creationId xmlns:a16="http://schemas.microsoft.com/office/drawing/2014/main" id="{8687C813-36F3-4239-9192-9C60892679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75AFAD-43D9-4036-9009-5CBFBE7BB864}"/>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5" name="Picture 4" descr="Graphical user interface, text&#10;&#10;Description automatically generated">
            <a:extLst>
              <a:ext uri="{FF2B5EF4-FFF2-40B4-BE49-F238E27FC236}">
                <a16:creationId xmlns:a16="http://schemas.microsoft.com/office/drawing/2014/main" id="{17E74436-4709-4A88-9993-8C7CDE685ADC}"/>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34379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309F-E8A9-42B1-A0C3-0C9CA7F8003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CF10DE-07F4-4B37-BCAA-C60E71F8EA4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56277F-A5D6-436C-A99E-589B3C41140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1BC21D-BCFE-468E-9B86-C79DC96808C3}"/>
              </a:ext>
            </a:extLst>
          </p:cNvPr>
          <p:cNvSpPr>
            <a:spLocks noGrp="1"/>
          </p:cNvSpPr>
          <p:nvPr>
            <p:ph type="dt" sz="half" idx="10"/>
          </p:nvPr>
        </p:nvSpPr>
        <p:spPr/>
        <p:txBody>
          <a:bodyPr/>
          <a:lstStyle/>
          <a:p>
            <a:fld id="{3C57A7AD-F148-4EFD-BFDA-A1787C347A83}" type="datetime1">
              <a:rPr lang="en-GB" smtClean="0"/>
              <a:t>03/10/2023</a:t>
            </a:fld>
            <a:endParaRPr lang="en-GB"/>
          </a:p>
        </p:txBody>
      </p:sp>
      <p:sp>
        <p:nvSpPr>
          <p:cNvPr id="6" name="Footer Placeholder 5">
            <a:extLst>
              <a:ext uri="{FF2B5EF4-FFF2-40B4-BE49-F238E27FC236}">
                <a16:creationId xmlns:a16="http://schemas.microsoft.com/office/drawing/2014/main" id="{56EF66FE-4F92-408F-9A35-86B34B4CA5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A9327C-277F-411F-83F8-F175251DAD70}"/>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8" name="Picture 4" descr="Graphical user interface, text&#10;&#10;Description automatically generated">
            <a:extLst>
              <a:ext uri="{FF2B5EF4-FFF2-40B4-BE49-F238E27FC236}">
                <a16:creationId xmlns:a16="http://schemas.microsoft.com/office/drawing/2014/main" id="{E774707C-7551-4958-9E24-8C3E5C24EE15}"/>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251786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86D4-9B6D-4CF5-8C22-D5F9263A26D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FCD702-663F-49CF-9C5C-B6116D78A3B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0D2CE1CF-B323-4BA8-9651-847BE595A77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3605597-BF06-4ED2-BFDD-B03922FA4458}"/>
              </a:ext>
            </a:extLst>
          </p:cNvPr>
          <p:cNvSpPr>
            <a:spLocks noGrp="1"/>
          </p:cNvSpPr>
          <p:nvPr>
            <p:ph type="dt" sz="half" idx="10"/>
          </p:nvPr>
        </p:nvSpPr>
        <p:spPr/>
        <p:txBody>
          <a:bodyPr/>
          <a:lstStyle/>
          <a:p>
            <a:fld id="{0BA60E66-77A3-4F3E-9A5B-9AF53BBFA8E2}" type="datetime1">
              <a:rPr lang="en-GB" smtClean="0"/>
              <a:t>03/10/2023</a:t>
            </a:fld>
            <a:endParaRPr lang="en-GB"/>
          </a:p>
        </p:txBody>
      </p:sp>
      <p:sp>
        <p:nvSpPr>
          <p:cNvPr id="6" name="Footer Placeholder 5">
            <a:extLst>
              <a:ext uri="{FF2B5EF4-FFF2-40B4-BE49-F238E27FC236}">
                <a16:creationId xmlns:a16="http://schemas.microsoft.com/office/drawing/2014/main" id="{6F585732-EB58-489F-825E-1801C7BFCF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2AE43-F246-4886-8116-9FBA8BA7CAC6}"/>
              </a:ext>
            </a:extLst>
          </p:cNvPr>
          <p:cNvSpPr>
            <a:spLocks noGrp="1"/>
          </p:cNvSpPr>
          <p:nvPr>
            <p:ph type="sldNum" sz="quarter" idx="12"/>
          </p:nvPr>
        </p:nvSpPr>
        <p:spPr/>
        <p:txBody>
          <a:bodyPr/>
          <a:lstStyle/>
          <a:p>
            <a:fld id="{D9B76261-0AAC-4E80-9389-A894704DDD3E}" type="slidenum">
              <a:rPr lang="en-GB" smtClean="0"/>
              <a:t>‹#›</a:t>
            </a:fld>
            <a:endParaRPr lang="en-GB"/>
          </a:p>
        </p:txBody>
      </p:sp>
      <p:pic>
        <p:nvPicPr>
          <p:cNvPr id="8" name="Picture 4" descr="Graphical user interface, text&#10;&#10;Description automatically generated">
            <a:extLst>
              <a:ext uri="{FF2B5EF4-FFF2-40B4-BE49-F238E27FC236}">
                <a16:creationId xmlns:a16="http://schemas.microsoft.com/office/drawing/2014/main" id="{42A4FE5A-8B77-4D66-AAEA-2EB0162637E7}"/>
              </a:ext>
            </a:extLst>
          </p:cNvPr>
          <p:cNvPicPr>
            <a:picLocks noChangeAspect="1"/>
          </p:cNvPicPr>
          <p:nvPr/>
        </p:nvPicPr>
        <p:blipFill rotWithShape="1">
          <a:blip r:embed="rId2"/>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53116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46D4B-6FCB-480A-BEA3-53C5A8B17BA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334866-51A4-4860-94C6-E837297DF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3CB67-83B4-49B5-BD92-ACC1CD2F5DC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6D54CF-702F-4D86-AC73-0EE7F53EF9E4}" type="datetime1">
              <a:rPr lang="en-GB" smtClean="0"/>
              <a:t>03/10/2023</a:t>
            </a:fld>
            <a:endParaRPr lang="en-GB"/>
          </a:p>
        </p:txBody>
      </p:sp>
      <p:sp>
        <p:nvSpPr>
          <p:cNvPr id="5" name="Footer Placeholder 4">
            <a:extLst>
              <a:ext uri="{FF2B5EF4-FFF2-40B4-BE49-F238E27FC236}">
                <a16:creationId xmlns:a16="http://schemas.microsoft.com/office/drawing/2014/main" id="{E7C18DEE-DFDF-46D9-A3B4-C5149BE6C15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6DCBE8-DA2A-4E8E-AA35-F3B4C83965E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B76261-0AAC-4E80-9389-A894704DDD3E}" type="slidenum">
              <a:rPr lang="en-GB" smtClean="0"/>
              <a:t>‹#›</a:t>
            </a:fld>
            <a:endParaRPr lang="en-GB"/>
          </a:p>
        </p:txBody>
      </p:sp>
      <p:pic>
        <p:nvPicPr>
          <p:cNvPr id="7" name="Picture 4" descr="Graphical user interface, text&#10;&#10;Description automatically generated">
            <a:extLst>
              <a:ext uri="{FF2B5EF4-FFF2-40B4-BE49-F238E27FC236}">
                <a16:creationId xmlns:a16="http://schemas.microsoft.com/office/drawing/2014/main" id="{3A30537A-24BB-4F74-A304-260D1A919608}"/>
              </a:ext>
            </a:extLst>
          </p:cNvPr>
          <p:cNvPicPr>
            <a:picLocks noChangeAspect="1"/>
          </p:cNvPicPr>
          <p:nvPr/>
        </p:nvPicPr>
        <p:blipFill rotWithShape="1">
          <a:blip r:embed="rId16"/>
          <a:srcRect l="27713" t="51412" r="34418" b="38691"/>
          <a:stretch/>
        </p:blipFill>
        <p:spPr>
          <a:xfrm>
            <a:off x="-30838" y="5277686"/>
            <a:ext cx="12219791" cy="1580315"/>
          </a:xfrm>
          <a:prstGeom prst="rect">
            <a:avLst/>
          </a:prstGeom>
        </p:spPr>
      </p:pic>
    </p:spTree>
    <p:extLst>
      <p:ext uri="{BB962C8B-B14F-4D97-AF65-F5344CB8AC3E}">
        <p14:creationId xmlns:p14="http://schemas.microsoft.com/office/powerpoint/2010/main" val="340441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youtu.be/0lRQkSPzJW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D632345-B8E4-488C-85D7-A0BF95D92536}"/>
              </a:ext>
            </a:extLst>
          </p:cNvPr>
          <p:cNvSpPr>
            <a:spLocks noGrp="1"/>
          </p:cNvSpPr>
          <p:nvPr>
            <p:ph type="ctrTitle"/>
          </p:nvPr>
        </p:nvSpPr>
        <p:spPr>
          <a:xfrm>
            <a:off x="2209800" y="1429305"/>
            <a:ext cx="7772400" cy="2080658"/>
          </a:xfrm>
        </p:spPr>
        <p:txBody>
          <a:bodyPr>
            <a:normAutofit/>
          </a:bodyPr>
          <a:lstStyle/>
          <a:p>
            <a:endParaRPr lang="en-GB" sz="5300" dirty="0"/>
          </a:p>
        </p:txBody>
      </p:sp>
      <p:sp>
        <p:nvSpPr>
          <p:cNvPr id="17" name="Subtitle 16">
            <a:extLst>
              <a:ext uri="{FF2B5EF4-FFF2-40B4-BE49-F238E27FC236}">
                <a16:creationId xmlns:a16="http://schemas.microsoft.com/office/drawing/2014/main" id="{B1290D38-C73E-4171-BCEE-FF213A41F2BA}"/>
              </a:ext>
            </a:extLst>
          </p:cNvPr>
          <p:cNvSpPr>
            <a:spLocks noGrp="1"/>
          </p:cNvSpPr>
          <p:nvPr>
            <p:ph type="subTitle" idx="1"/>
          </p:nvPr>
        </p:nvSpPr>
        <p:spPr>
          <a:xfrm>
            <a:off x="2667000" y="4324350"/>
            <a:ext cx="6858000" cy="1227339"/>
          </a:xfrm>
        </p:spPr>
        <p:txBody>
          <a:bodyPr>
            <a:normAutofit/>
          </a:bodyPr>
          <a:lstStyle/>
          <a:p>
            <a:r>
              <a:rPr lang="en-GB" sz="3600" b="1" dirty="0"/>
              <a:t>Looking after your Wellbeing </a:t>
            </a:r>
          </a:p>
          <a:p>
            <a:endParaRPr lang="en-GB" sz="1200" dirty="0"/>
          </a:p>
        </p:txBody>
      </p:sp>
      <p:pic>
        <p:nvPicPr>
          <p:cNvPr id="3" name="Picture 2">
            <a:extLst>
              <a:ext uri="{FF2B5EF4-FFF2-40B4-BE49-F238E27FC236}">
                <a16:creationId xmlns:a16="http://schemas.microsoft.com/office/drawing/2014/main" id="{3F11527E-14DD-4D91-AC82-4698C74C0821}"/>
              </a:ext>
            </a:extLst>
          </p:cNvPr>
          <p:cNvPicPr>
            <a:picLocks noChangeAspect="1"/>
          </p:cNvPicPr>
          <p:nvPr/>
        </p:nvPicPr>
        <p:blipFill rotWithShape="1">
          <a:blip r:embed="rId2"/>
          <a:srcRect l="18125" t="8334" r="17395" b="5926"/>
          <a:stretch/>
        </p:blipFill>
        <p:spPr>
          <a:xfrm>
            <a:off x="2491643" y="24875"/>
            <a:ext cx="7662008" cy="4268216"/>
          </a:xfrm>
          <a:prstGeom prst="rect">
            <a:avLst/>
          </a:prstGeom>
        </p:spPr>
      </p:pic>
    </p:spTree>
    <p:extLst>
      <p:ext uri="{BB962C8B-B14F-4D97-AF65-F5344CB8AC3E}">
        <p14:creationId xmlns:p14="http://schemas.microsoft.com/office/powerpoint/2010/main" val="392560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4B525A-8380-AF42-8818-123E60542091}"/>
              </a:ext>
            </a:extLst>
          </p:cNvPr>
          <p:cNvPicPr>
            <a:picLocks noGrp="1" noChangeAspect="1"/>
          </p:cNvPicPr>
          <p:nvPr>
            <p:ph idx="1"/>
          </p:nvPr>
        </p:nvPicPr>
        <p:blipFill>
          <a:blip r:embed="rId3"/>
          <a:stretch>
            <a:fillRect/>
          </a:stretch>
        </p:blipFill>
        <p:spPr>
          <a:xfrm>
            <a:off x="1528550" y="615798"/>
            <a:ext cx="9391934" cy="4402469"/>
          </a:xfrm>
          <a:prstGeom prst="rect">
            <a:avLst/>
          </a:prstGeom>
        </p:spPr>
      </p:pic>
    </p:spTree>
    <p:extLst>
      <p:ext uri="{BB962C8B-B14F-4D97-AF65-F5344CB8AC3E}">
        <p14:creationId xmlns:p14="http://schemas.microsoft.com/office/powerpoint/2010/main" val="283014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01CF-307A-D8E6-2833-ED1BB35A34BE}"/>
              </a:ext>
            </a:extLst>
          </p:cNvPr>
          <p:cNvSpPr>
            <a:spLocks noGrp="1"/>
          </p:cNvSpPr>
          <p:nvPr>
            <p:ph type="title"/>
          </p:nvPr>
        </p:nvSpPr>
        <p:spPr/>
        <p:txBody>
          <a:bodyPr>
            <a:normAutofit/>
          </a:bodyPr>
          <a:lstStyle/>
          <a:p>
            <a:pPr algn="ctr"/>
            <a:r>
              <a:rPr lang="en-GB" sz="4400" dirty="0">
                <a:solidFill>
                  <a:srgbClr val="5AC1D6"/>
                </a:solidFill>
                <a:latin typeface="Amasis MT Pro Medium" panose="020B0604020202020204" pitchFamily="18" charset="0"/>
              </a:rPr>
              <a:t>Five Ways to Wellbeing</a:t>
            </a:r>
          </a:p>
        </p:txBody>
      </p:sp>
      <p:pic>
        <p:nvPicPr>
          <p:cNvPr id="2050" name="Picture 2" descr="5 Ways to Wellbeing - Wellbeing Info">
            <a:extLst>
              <a:ext uri="{FF2B5EF4-FFF2-40B4-BE49-F238E27FC236}">
                <a16:creationId xmlns:a16="http://schemas.microsoft.com/office/drawing/2014/main" id="{BF882176-8B56-FD66-7AC7-B6E0B17C0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90"/>
            <a:ext cx="10370906" cy="336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1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240A-9B56-7A04-A938-EE2DA9B72D14}"/>
              </a:ext>
            </a:extLst>
          </p:cNvPr>
          <p:cNvSpPr>
            <a:spLocks noGrp="1"/>
          </p:cNvSpPr>
          <p:nvPr>
            <p:ph type="title"/>
          </p:nvPr>
        </p:nvSpPr>
        <p:spPr>
          <a:xfrm>
            <a:off x="2722652" y="365127"/>
            <a:ext cx="8631148" cy="1325563"/>
          </a:xfrm>
        </p:spPr>
        <p:txBody>
          <a:bodyPr/>
          <a:lstStyle/>
          <a:p>
            <a:r>
              <a:rPr lang="en-GB" sz="3600" dirty="0">
                <a:solidFill>
                  <a:schemeClr val="accent2"/>
                </a:solidFill>
                <a:latin typeface="Amasis MT Pro Medium" panose="020B0604020202020204" pitchFamily="18" charset="0"/>
              </a:rPr>
              <a:t>The Gratitude Game</a:t>
            </a:r>
            <a:endParaRPr lang="en-GB" dirty="0">
              <a:solidFill>
                <a:schemeClr val="accent2"/>
              </a:solidFill>
            </a:endParaRPr>
          </a:p>
        </p:txBody>
      </p:sp>
      <p:pic>
        <p:nvPicPr>
          <p:cNvPr id="4" name="Picture 3" descr="5 Ways to Wellbeing - Wellbeing Info">
            <a:extLst>
              <a:ext uri="{FF2B5EF4-FFF2-40B4-BE49-F238E27FC236}">
                <a16:creationId xmlns:a16="http://schemas.microsoft.com/office/drawing/2014/main" id="{BFD31F27-83AE-69FD-1A2E-D40F736F9A22}"/>
              </a:ext>
            </a:extLst>
          </p:cNvPr>
          <p:cNvPicPr>
            <a:picLocks noChangeAspect="1"/>
          </p:cNvPicPr>
          <p:nvPr/>
        </p:nvPicPr>
        <p:blipFill rotWithShape="1">
          <a:blip r:embed="rId3">
            <a:extLst>
              <a:ext uri="{28A0092B-C50C-407E-A947-70E740481C1C}">
                <a14:useLocalDpi xmlns:a14="http://schemas.microsoft.com/office/drawing/2010/main" val="0"/>
              </a:ext>
            </a:extLst>
          </a:blip>
          <a:srcRect l="40416" r="40050" b="30461"/>
          <a:stretch/>
        </p:blipFill>
        <p:spPr bwMode="auto">
          <a:xfrm>
            <a:off x="281362" y="191791"/>
            <a:ext cx="2020712" cy="2335122"/>
          </a:xfrm>
          <a:prstGeom prst="rect">
            <a:avLst/>
          </a:prstGeom>
          <a:noFill/>
          <a:ln>
            <a:noFill/>
          </a:ln>
          <a:extLst>
            <a:ext uri="{53640926-AAD7-44D8-BBD7-CCE9431645EC}">
              <a14:shadowObscured xmlns:a14="http://schemas.microsoft.com/office/drawing/2010/main"/>
            </a:ext>
          </a:extLst>
        </p:spPr>
      </p:pic>
      <p:pic>
        <p:nvPicPr>
          <p:cNvPr id="8" name="Content Placeholder 7">
            <a:hlinkClick r:id="rId4"/>
            <a:extLst>
              <a:ext uri="{FF2B5EF4-FFF2-40B4-BE49-F238E27FC236}">
                <a16:creationId xmlns:a16="http://schemas.microsoft.com/office/drawing/2014/main" id="{13B7A63C-7606-DB6D-5C05-849E204F3762}"/>
              </a:ext>
            </a:extLst>
          </p:cNvPr>
          <p:cNvPicPr>
            <a:picLocks noGrp="1" noChangeAspect="1"/>
          </p:cNvPicPr>
          <p:nvPr>
            <p:ph idx="1"/>
          </p:nvPr>
        </p:nvPicPr>
        <p:blipFill rotWithShape="1">
          <a:blip r:embed="rId5"/>
          <a:srcRect l="3836" t="20773" r="41649" b="24339"/>
          <a:stretch/>
        </p:blipFill>
        <p:spPr>
          <a:xfrm>
            <a:off x="3125336" y="1570099"/>
            <a:ext cx="6564573" cy="3717802"/>
          </a:xfrm>
        </p:spPr>
      </p:pic>
      <p:pic>
        <p:nvPicPr>
          <p:cNvPr id="10" name="Picture 9">
            <a:extLst>
              <a:ext uri="{FF2B5EF4-FFF2-40B4-BE49-F238E27FC236}">
                <a16:creationId xmlns:a16="http://schemas.microsoft.com/office/drawing/2014/main" id="{3AFD0096-E44B-46CF-CAB2-02559E6C05DC}"/>
              </a:ext>
            </a:extLst>
          </p:cNvPr>
          <p:cNvPicPr>
            <a:picLocks noChangeAspect="1"/>
          </p:cNvPicPr>
          <p:nvPr/>
        </p:nvPicPr>
        <p:blipFill rotWithShape="1">
          <a:blip r:embed="rId6"/>
          <a:srcRect l="21262" t="22894" r="62164" b="47065"/>
          <a:stretch/>
        </p:blipFill>
        <p:spPr>
          <a:xfrm>
            <a:off x="1104624" y="2526913"/>
            <a:ext cx="2020712" cy="2060206"/>
          </a:xfrm>
          <a:prstGeom prst="rect">
            <a:avLst/>
          </a:prstGeom>
        </p:spPr>
      </p:pic>
      <p:pic>
        <p:nvPicPr>
          <p:cNvPr id="12" name="Picture 11">
            <a:extLst>
              <a:ext uri="{FF2B5EF4-FFF2-40B4-BE49-F238E27FC236}">
                <a16:creationId xmlns:a16="http://schemas.microsoft.com/office/drawing/2014/main" id="{710ABD1C-F83A-D750-1494-25F0F04F8DDA}"/>
              </a:ext>
            </a:extLst>
          </p:cNvPr>
          <p:cNvPicPr>
            <a:picLocks noChangeAspect="1"/>
          </p:cNvPicPr>
          <p:nvPr/>
        </p:nvPicPr>
        <p:blipFill rotWithShape="1">
          <a:blip r:embed="rId6"/>
          <a:srcRect l="4807" t="54727" r="78619" b="26965"/>
          <a:stretch/>
        </p:blipFill>
        <p:spPr>
          <a:xfrm>
            <a:off x="8679553" y="314505"/>
            <a:ext cx="2020712" cy="1255594"/>
          </a:xfrm>
          <a:prstGeom prst="rect">
            <a:avLst/>
          </a:prstGeom>
        </p:spPr>
      </p:pic>
      <p:pic>
        <p:nvPicPr>
          <p:cNvPr id="14" name="Picture 13">
            <a:extLst>
              <a:ext uri="{FF2B5EF4-FFF2-40B4-BE49-F238E27FC236}">
                <a16:creationId xmlns:a16="http://schemas.microsoft.com/office/drawing/2014/main" id="{AA4B6514-E21B-9EE8-8155-89344DEB0BEB}"/>
              </a:ext>
            </a:extLst>
          </p:cNvPr>
          <p:cNvPicPr>
            <a:picLocks noChangeAspect="1"/>
          </p:cNvPicPr>
          <p:nvPr/>
        </p:nvPicPr>
        <p:blipFill rotWithShape="1">
          <a:blip r:embed="rId6"/>
          <a:srcRect l="39627" t="55920" r="42575" b="26966"/>
          <a:stretch/>
        </p:blipFill>
        <p:spPr>
          <a:xfrm>
            <a:off x="9812740" y="3557016"/>
            <a:ext cx="2169994" cy="1173708"/>
          </a:xfrm>
          <a:prstGeom prst="rect">
            <a:avLst/>
          </a:prstGeom>
        </p:spPr>
      </p:pic>
      <p:pic>
        <p:nvPicPr>
          <p:cNvPr id="3" name="Picture 2" descr="5 Ways to Wellbeing - Wellbeing Info">
            <a:hlinkClick r:id="rId7" action="ppaction://hlinksldjump"/>
            <a:extLst>
              <a:ext uri="{FF2B5EF4-FFF2-40B4-BE49-F238E27FC236}">
                <a16:creationId xmlns:a16="http://schemas.microsoft.com/office/drawing/2014/main" id="{E532A3A4-DFF7-202A-9EC6-336535C17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8636" y="2000959"/>
            <a:ext cx="1918201" cy="62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4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34F1-872E-3D77-7C86-3D8FC3173612}"/>
              </a:ext>
            </a:extLst>
          </p:cNvPr>
          <p:cNvSpPr>
            <a:spLocks noGrp="1"/>
          </p:cNvSpPr>
          <p:nvPr>
            <p:ph type="title"/>
          </p:nvPr>
        </p:nvSpPr>
        <p:spPr/>
        <p:txBody>
          <a:bodyPr/>
          <a:lstStyle/>
          <a:p>
            <a:pPr algn="ctr"/>
            <a:r>
              <a:rPr lang="en-GB" sz="5400" b="1" dirty="0"/>
              <a:t>Ask for help if you need it </a:t>
            </a:r>
            <a:br>
              <a:rPr lang="en-GB" sz="3600" dirty="0"/>
            </a:br>
            <a:endParaRPr lang="en-GB" dirty="0"/>
          </a:p>
        </p:txBody>
      </p:sp>
      <p:sp>
        <p:nvSpPr>
          <p:cNvPr id="3" name="Content Placeholder 2">
            <a:extLst>
              <a:ext uri="{FF2B5EF4-FFF2-40B4-BE49-F238E27FC236}">
                <a16:creationId xmlns:a16="http://schemas.microsoft.com/office/drawing/2014/main" id="{414222FC-1B00-F1EB-847B-721303AB2E6D}"/>
              </a:ext>
            </a:extLst>
          </p:cNvPr>
          <p:cNvSpPr>
            <a:spLocks noGrp="1"/>
          </p:cNvSpPr>
          <p:nvPr>
            <p:ph idx="1"/>
          </p:nvPr>
        </p:nvSpPr>
        <p:spPr/>
        <p:txBody>
          <a:bodyPr>
            <a:normAutofit/>
          </a:bodyPr>
          <a:lstStyle/>
          <a:p>
            <a:endParaRPr lang="en-GB" sz="4000" dirty="0"/>
          </a:p>
          <a:p>
            <a:r>
              <a:rPr lang="en-GB" sz="2800" dirty="0"/>
              <a:t>Who in school can you ask for help? </a:t>
            </a:r>
          </a:p>
          <a:p>
            <a:pPr marL="0" indent="0">
              <a:buNone/>
            </a:pPr>
            <a:endParaRPr lang="en-GB" sz="2800" dirty="0"/>
          </a:p>
          <a:p>
            <a:r>
              <a:rPr lang="en-GB" sz="2800" dirty="0"/>
              <a:t>Who at home can you ask for help? </a:t>
            </a:r>
          </a:p>
        </p:txBody>
      </p:sp>
      <p:pic>
        <p:nvPicPr>
          <p:cNvPr id="2050" name="Picture 2" descr="Promote protective behaviours this week - Psych4Schools">
            <a:extLst>
              <a:ext uri="{FF2B5EF4-FFF2-40B4-BE49-F238E27FC236}">
                <a16:creationId xmlns:a16="http://schemas.microsoft.com/office/drawing/2014/main" id="{2D66DD7C-4825-9C02-ED31-99FC759C3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747" y="1289335"/>
            <a:ext cx="3209498" cy="427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02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60DE-872B-491C-B0D3-6DC03C3603E2}"/>
              </a:ext>
            </a:extLst>
          </p:cNvPr>
          <p:cNvSpPr>
            <a:spLocks noGrp="1"/>
          </p:cNvSpPr>
          <p:nvPr>
            <p:ph type="title"/>
          </p:nvPr>
        </p:nvSpPr>
        <p:spPr/>
        <p:txBody>
          <a:bodyPr>
            <a:normAutofit/>
          </a:bodyPr>
          <a:lstStyle/>
          <a:p>
            <a:r>
              <a:rPr lang="en-GB" sz="4400" b="1" dirty="0"/>
              <a:t>What can you remember?</a:t>
            </a:r>
          </a:p>
        </p:txBody>
      </p:sp>
      <p:sp>
        <p:nvSpPr>
          <p:cNvPr id="3" name="Content Placeholder 2">
            <a:extLst>
              <a:ext uri="{FF2B5EF4-FFF2-40B4-BE49-F238E27FC236}">
                <a16:creationId xmlns:a16="http://schemas.microsoft.com/office/drawing/2014/main" id="{C8F22FC6-B813-B414-0DE2-7650932F8D51}"/>
              </a:ext>
            </a:extLst>
          </p:cNvPr>
          <p:cNvSpPr>
            <a:spLocks noGrp="1"/>
          </p:cNvSpPr>
          <p:nvPr>
            <p:ph idx="1"/>
          </p:nvPr>
        </p:nvSpPr>
        <p:spPr/>
        <p:txBody>
          <a:bodyPr/>
          <a:lstStyle/>
          <a:p>
            <a:r>
              <a:rPr lang="en-GB" dirty="0"/>
              <a:t>Name one of the Five Ways to Wellbeing?</a:t>
            </a:r>
          </a:p>
          <a:p>
            <a:pPr marL="0" indent="0">
              <a:buNone/>
            </a:pPr>
            <a:r>
              <a:rPr lang="en-GB" dirty="0">
                <a:solidFill>
                  <a:srgbClr val="FF0000"/>
                </a:solidFill>
              </a:rPr>
              <a:t>Connect, Be Active, Give, Keep Learning, Notice</a:t>
            </a:r>
          </a:p>
          <a:p>
            <a:pPr marL="0" indent="0">
              <a:buNone/>
            </a:pPr>
            <a:endParaRPr lang="en-GB" dirty="0"/>
          </a:p>
          <a:p>
            <a:r>
              <a:rPr lang="en-GB" dirty="0"/>
              <a:t>Name one thing that helps you to get a good night’s sleep?</a:t>
            </a:r>
          </a:p>
          <a:p>
            <a:pPr marL="0" indent="0">
              <a:buNone/>
            </a:pPr>
            <a:r>
              <a:rPr lang="en-GB" dirty="0">
                <a:solidFill>
                  <a:srgbClr val="FF0000"/>
                </a:solidFill>
              </a:rPr>
              <a:t>Daytime exercise, coming off screens an hour before bed, avoiding naps</a:t>
            </a:r>
          </a:p>
          <a:p>
            <a:endParaRPr lang="en-GB" dirty="0"/>
          </a:p>
          <a:p>
            <a:r>
              <a:rPr lang="en-GB" dirty="0"/>
              <a:t>Name one thing that you are going to differently to help your Well-being?</a:t>
            </a:r>
            <a:br>
              <a:rPr lang="en-GB" dirty="0"/>
            </a:br>
            <a:r>
              <a:rPr lang="en-GB" dirty="0">
                <a:solidFill>
                  <a:srgbClr val="FF0000"/>
                </a:solidFill>
              </a:rPr>
              <a:t>Get a good night sleep, talk to friends, go on a walk, play on your bike</a:t>
            </a:r>
            <a:br>
              <a:rPr lang="en-GB" dirty="0"/>
            </a:br>
            <a:endParaRPr lang="en-GB" dirty="0"/>
          </a:p>
          <a:p>
            <a:endParaRPr lang="en-GB" dirty="0"/>
          </a:p>
          <a:p>
            <a:endParaRPr lang="en-GB" dirty="0"/>
          </a:p>
          <a:p>
            <a:endParaRPr lang="en-GB" dirty="0"/>
          </a:p>
        </p:txBody>
      </p:sp>
    </p:spTree>
    <p:extLst>
      <p:ext uri="{BB962C8B-B14F-4D97-AF65-F5344CB8AC3E}">
        <p14:creationId xmlns:p14="http://schemas.microsoft.com/office/powerpoint/2010/main" val="35662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 Ways to Wellbeing - Wellbeing Info">
            <a:extLst>
              <a:ext uri="{FF2B5EF4-FFF2-40B4-BE49-F238E27FC236}">
                <a16:creationId xmlns:a16="http://schemas.microsoft.com/office/drawing/2014/main" id="{DAA4FC77-43EB-5FFA-04FF-CEB590613AC3}"/>
              </a:ext>
            </a:extLst>
          </p:cNvPr>
          <p:cNvPicPr>
            <a:picLocks noChangeAspect="1"/>
          </p:cNvPicPr>
          <p:nvPr/>
        </p:nvPicPr>
        <p:blipFill rotWithShape="1">
          <a:blip r:embed="rId3">
            <a:extLst>
              <a:ext uri="{28A0092B-C50C-407E-A947-70E740481C1C}">
                <a14:useLocalDpi xmlns:a14="http://schemas.microsoft.com/office/drawing/2010/main" val="0"/>
              </a:ext>
            </a:extLst>
          </a:blip>
          <a:srcRect l="59690" t="4235" r="21875" b="33046"/>
          <a:stretch/>
        </p:blipFill>
        <p:spPr bwMode="auto">
          <a:xfrm>
            <a:off x="710270" y="196428"/>
            <a:ext cx="1805618" cy="1994540"/>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7FE0A848-FD5D-1F0B-43C2-9192589E0B4B}"/>
              </a:ext>
            </a:extLst>
          </p:cNvPr>
          <p:cNvSpPr txBox="1"/>
          <p:nvPr/>
        </p:nvSpPr>
        <p:spPr>
          <a:xfrm>
            <a:off x="3380198" y="196428"/>
            <a:ext cx="68939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AC1D6"/>
                </a:solidFill>
                <a:effectLst/>
                <a:uLnTx/>
                <a:uFillTx/>
                <a:latin typeface="Amasis MT Pro Medium" panose="020B0604020202020204" pitchFamily="18" charset="0"/>
                <a:ea typeface="+mn-ea"/>
                <a:cs typeface="+mn-cs"/>
              </a:rPr>
              <a:t>We’ll learn how to make a coping skills fortune teller.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DEABB5A-2882-33BA-29F4-578396FAC484}"/>
              </a:ext>
            </a:extLst>
          </p:cNvPr>
          <p:cNvPicPr>
            <a:picLocks noChangeAspect="1"/>
          </p:cNvPicPr>
          <p:nvPr/>
        </p:nvPicPr>
        <p:blipFill rotWithShape="1">
          <a:blip r:embed="rId4"/>
          <a:srcRect l="25523" t="34229" r="44478" b="13035"/>
          <a:stretch/>
        </p:blipFill>
        <p:spPr>
          <a:xfrm>
            <a:off x="3111500" y="938430"/>
            <a:ext cx="5245100" cy="5186388"/>
          </a:xfrm>
          <a:prstGeom prst="rect">
            <a:avLst/>
          </a:prstGeom>
        </p:spPr>
      </p:pic>
      <p:pic>
        <p:nvPicPr>
          <p:cNvPr id="2" name="Picture 2" descr="5 Ways to Wellbeing - Wellbeing Info">
            <a:hlinkClick r:id="rId5" action="ppaction://hlinksldjump"/>
            <a:extLst>
              <a:ext uri="{FF2B5EF4-FFF2-40B4-BE49-F238E27FC236}">
                <a16:creationId xmlns:a16="http://schemas.microsoft.com/office/drawing/2014/main" id="{FF33BE44-2C71-93AE-7342-39D37705F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086" y="4299045"/>
            <a:ext cx="1918201" cy="62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1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85A1F-18D2-F1D9-906D-BA7AF9C961D7}"/>
              </a:ext>
            </a:extLst>
          </p:cNvPr>
          <p:cNvSpPr txBox="1"/>
          <p:nvPr/>
        </p:nvSpPr>
        <p:spPr>
          <a:xfrm>
            <a:off x="228600" y="0"/>
            <a:ext cx="11074400"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Thank you and Good luck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We hope this has been interesting and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9A6258-8F2C-C9DD-B581-A7A65CCCED45}"/>
              </a:ext>
            </a:extLst>
          </p:cNvPr>
          <p:cNvPicPr>
            <a:picLocks noChangeAspect="1"/>
          </p:cNvPicPr>
          <p:nvPr/>
        </p:nvPicPr>
        <p:blipFill rotWithShape="1">
          <a:blip r:embed="rId3"/>
          <a:srcRect l="18125" t="8334" r="17395" b="5926"/>
          <a:stretch/>
        </p:blipFill>
        <p:spPr>
          <a:xfrm>
            <a:off x="8183880" y="210138"/>
            <a:ext cx="3541668" cy="2316702"/>
          </a:xfrm>
          <a:prstGeom prst="rect">
            <a:avLst/>
          </a:prstGeom>
        </p:spPr>
      </p:pic>
      <p:sp>
        <p:nvSpPr>
          <p:cNvPr id="4" name="TextBox 3">
            <a:extLst>
              <a:ext uri="{FF2B5EF4-FFF2-40B4-BE49-F238E27FC236}">
                <a16:creationId xmlns:a16="http://schemas.microsoft.com/office/drawing/2014/main" id="{DFB4359D-AB64-96CA-E8E0-736FFCA4142C}"/>
              </a:ext>
            </a:extLst>
          </p:cNvPr>
          <p:cNvSpPr txBox="1"/>
          <p:nvPr/>
        </p:nvSpPr>
        <p:spPr>
          <a:xfrm>
            <a:off x="941697" y="2652266"/>
            <a:ext cx="1057257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If you feel you would benefit from a referral to the WEST team to support you with your mental health and wellbeing, please speak to your parent/carer and/or school about a referral to us.</a:t>
            </a:r>
          </a:p>
        </p:txBody>
      </p:sp>
      <p:sp>
        <p:nvSpPr>
          <p:cNvPr id="5" name="Rectangle: Rounded Corners 4">
            <a:extLst>
              <a:ext uri="{FF2B5EF4-FFF2-40B4-BE49-F238E27FC236}">
                <a16:creationId xmlns:a16="http://schemas.microsoft.com/office/drawing/2014/main" id="{6F7D45D2-708A-878C-42BC-26948277EC4F}"/>
              </a:ext>
            </a:extLst>
          </p:cNvPr>
          <p:cNvSpPr/>
          <p:nvPr/>
        </p:nvSpPr>
        <p:spPr>
          <a:xfrm>
            <a:off x="941697" y="2652266"/>
            <a:ext cx="10680460" cy="3046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46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8827-1DC2-14DF-988F-AAD9D5A2049E}"/>
              </a:ext>
            </a:extLst>
          </p:cNvPr>
          <p:cNvSpPr>
            <a:spLocks noGrp="1"/>
          </p:cNvSpPr>
          <p:nvPr>
            <p:ph type="title"/>
          </p:nvPr>
        </p:nvSpPr>
        <p:spPr/>
        <p:txBody>
          <a:bodyPr/>
          <a:lstStyle/>
          <a:p>
            <a:r>
              <a:rPr lang="en-GB" b="1" dirty="0"/>
              <a:t>Agenda </a:t>
            </a:r>
          </a:p>
        </p:txBody>
      </p:sp>
      <p:sp>
        <p:nvSpPr>
          <p:cNvPr id="3" name="Content Placeholder 2">
            <a:extLst>
              <a:ext uri="{FF2B5EF4-FFF2-40B4-BE49-F238E27FC236}">
                <a16:creationId xmlns:a16="http://schemas.microsoft.com/office/drawing/2014/main" id="{C7A568BB-00FD-98EB-BCE7-5CA20579388D}"/>
              </a:ext>
            </a:extLst>
          </p:cNvPr>
          <p:cNvSpPr>
            <a:spLocks noGrp="1"/>
          </p:cNvSpPr>
          <p:nvPr>
            <p:ph idx="1"/>
          </p:nvPr>
        </p:nvSpPr>
        <p:spPr/>
        <p:txBody>
          <a:bodyPr/>
          <a:lstStyle/>
          <a:p>
            <a:r>
              <a:rPr lang="en-GB" dirty="0"/>
              <a:t>Ice Breaker </a:t>
            </a:r>
          </a:p>
          <a:p>
            <a:r>
              <a:rPr lang="en-GB" dirty="0"/>
              <a:t>What is wellbeing , what it means to you and what can affect it?</a:t>
            </a:r>
          </a:p>
          <a:p>
            <a:r>
              <a:rPr lang="en-GB" dirty="0"/>
              <a:t>5 ways to Wellbeing &amp; how to look after your Wellbeing</a:t>
            </a:r>
          </a:p>
          <a:p>
            <a:r>
              <a:rPr lang="en-GB" dirty="0"/>
              <a:t>Problem solving case study </a:t>
            </a:r>
          </a:p>
          <a:p>
            <a:r>
              <a:rPr lang="en-GB" dirty="0"/>
              <a:t>Sleep Hygiene </a:t>
            </a:r>
          </a:p>
          <a:p>
            <a:r>
              <a:rPr lang="en-GB" dirty="0"/>
              <a:t>Where to ask for help</a:t>
            </a:r>
          </a:p>
        </p:txBody>
      </p:sp>
    </p:spTree>
    <p:extLst>
      <p:ext uri="{BB962C8B-B14F-4D97-AF65-F5344CB8AC3E}">
        <p14:creationId xmlns:p14="http://schemas.microsoft.com/office/powerpoint/2010/main" val="190979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4AD7-C6A9-1494-9F13-ECC597A739DE}"/>
              </a:ext>
            </a:extLst>
          </p:cNvPr>
          <p:cNvSpPr>
            <a:spLocks noGrp="1"/>
          </p:cNvSpPr>
          <p:nvPr>
            <p:ph type="title"/>
          </p:nvPr>
        </p:nvSpPr>
        <p:spPr/>
        <p:txBody>
          <a:bodyPr/>
          <a:lstStyle/>
          <a:p>
            <a:r>
              <a:rPr lang="en-GB" sz="3600" b="1" dirty="0"/>
              <a:t>Self Care – back to basics</a:t>
            </a:r>
            <a:endParaRPr lang="en-GB" b="1" dirty="0"/>
          </a:p>
        </p:txBody>
      </p:sp>
      <p:sp>
        <p:nvSpPr>
          <p:cNvPr id="3" name="TextBox 2">
            <a:extLst>
              <a:ext uri="{FF2B5EF4-FFF2-40B4-BE49-F238E27FC236}">
                <a16:creationId xmlns:a16="http://schemas.microsoft.com/office/drawing/2014/main" id="{3A3997EC-F52D-E54A-D7BF-5F582A4C13D5}"/>
              </a:ext>
            </a:extLst>
          </p:cNvPr>
          <p:cNvSpPr txBox="1"/>
          <p:nvPr/>
        </p:nvSpPr>
        <p:spPr>
          <a:xfrm>
            <a:off x="2178122" y="1962365"/>
            <a:ext cx="7315200" cy="369332"/>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151985A8-9255-E7CA-7126-5C60EB6C7704}"/>
              </a:ext>
            </a:extLst>
          </p:cNvPr>
          <p:cNvPicPr>
            <a:picLocks noChangeAspect="1"/>
          </p:cNvPicPr>
          <p:nvPr/>
        </p:nvPicPr>
        <p:blipFill rotWithShape="1">
          <a:blip r:embed="rId3"/>
          <a:srcRect l="4903" t="14012" r="2306" b="14825"/>
          <a:stretch/>
        </p:blipFill>
        <p:spPr>
          <a:xfrm rot="16200000" flipV="1">
            <a:off x="1763168" y="1572969"/>
            <a:ext cx="3195263" cy="3430704"/>
          </a:xfrm>
          <a:prstGeom prst="rect">
            <a:avLst/>
          </a:prstGeom>
        </p:spPr>
      </p:pic>
      <p:pic>
        <p:nvPicPr>
          <p:cNvPr id="5" name="Picture 4">
            <a:extLst>
              <a:ext uri="{FF2B5EF4-FFF2-40B4-BE49-F238E27FC236}">
                <a16:creationId xmlns:a16="http://schemas.microsoft.com/office/drawing/2014/main" id="{B9C06552-3E27-BE06-128B-318C37FE999F}"/>
              </a:ext>
            </a:extLst>
          </p:cNvPr>
          <p:cNvPicPr>
            <a:picLocks noChangeAspect="1"/>
          </p:cNvPicPr>
          <p:nvPr/>
        </p:nvPicPr>
        <p:blipFill>
          <a:blip r:embed="rId4"/>
          <a:stretch>
            <a:fillRect/>
          </a:stretch>
        </p:blipFill>
        <p:spPr>
          <a:xfrm rot="16200000">
            <a:off x="6355533" y="1572490"/>
            <a:ext cx="3194581" cy="3432345"/>
          </a:xfrm>
          <a:prstGeom prst="rect">
            <a:avLst/>
          </a:prstGeom>
        </p:spPr>
      </p:pic>
    </p:spTree>
    <p:extLst>
      <p:ext uri="{BB962C8B-B14F-4D97-AF65-F5344CB8AC3E}">
        <p14:creationId xmlns:p14="http://schemas.microsoft.com/office/powerpoint/2010/main" val="54422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34E750-9982-0C95-07B0-20CABF85B6AC}"/>
              </a:ext>
            </a:extLst>
          </p:cNvPr>
          <p:cNvPicPr>
            <a:picLocks noGrp="1" noChangeAspect="1"/>
          </p:cNvPicPr>
          <p:nvPr>
            <p:ph idx="1"/>
          </p:nvPr>
        </p:nvPicPr>
        <p:blipFill rotWithShape="1">
          <a:blip r:embed="rId3"/>
          <a:srcRect l="6656" t="8026" r="5250" b="10536"/>
          <a:stretch/>
        </p:blipFill>
        <p:spPr>
          <a:xfrm>
            <a:off x="3893906" y="1382951"/>
            <a:ext cx="4227666" cy="3908242"/>
          </a:xfrm>
          <a:prstGeom prst="rect">
            <a:avLst/>
          </a:prstGeom>
        </p:spPr>
      </p:pic>
      <p:sp>
        <p:nvSpPr>
          <p:cNvPr id="5" name="Title 1">
            <a:extLst>
              <a:ext uri="{FF2B5EF4-FFF2-40B4-BE49-F238E27FC236}">
                <a16:creationId xmlns:a16="http://schemas.microsoft.com/office/drawing/2014/main" id="{1F54DA2D-223F-786C-7B9B-8A9EE293D5C5}"/>
              </a:ext>
            </a:extLst>
          </p:cNvPr>
          <p:cNvSpPr>
            <a:spLocks noGrp="1"/>
          </p:cNvSpPr>
          <p:nvPr>
            <p:ph type="title"/>
          </p:nvPr>
        </p:nvSpPr>
        <p:spPr>
          <a:xfrm>
            <a:off x="838200" y="365127"/>
            <a:ext cx="10515600" cy="1325563"/>
          </a:xfrm>
        </p:spPr>
        <p:txBody>
          <a:bodyPr>
            <a:normAutofit/>
          </a:bodyPr>
          <a:lstStyle/>
          <a:p>
            <a:r>
              <a:rPr lang="en-GB" sz="4400" b="1" dirty="0"/>
              <a:t>What is wellbeing mean to you?</a:t>
            </a:r>
          </a:p>
        </p:txBody>
      </p:sp>
    </p:spTree>
    <p:extLst>
      <p:ext uri="{BB962C8B-B14F-4D97-AF65-F5344CB8AC3E}">
        <p14:creationId xmlns:p14="http://schemas.microsoft.com/office/powerpoint/2010/main" val="343896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11A7-C865-0507-C200-D8764D33F571}"/>
              </a:ext>
            </a:extLst>
          </p:cNvPr>
          <p:cNvSpPr>
            <a:spLocks noGrp="1"/>
          </p:cNvSpPr>
          <p:nvPr>
            <p:ph type="title"/>
          </p:nvPr>
        </p:nvSpPr>
        <p:spPr/>
        <p:txBody>
          <a:bodyPr>
            <a:normAutofit/>
          </a:bodyPr>
          <a:lstStyle/>
          <a:p>
            <a:r>
              <a:rPr lang="en-GB" sz="4400" b="1" dirty="0"/>
              <a:t>What is wellbeing?</a:t>
            </a:r>
          </a:p>
        </p:txBody>
      </p:sp>
      <p:sp>
        <p:nvSpPr>
          <p:cNvPr id="3" name="Content Placeholder 2">
            <a:extLst>
              <a:ext uri="{FF2B5EF4-FFF2-40B4-BE49-F238E27FC236}">
                <a16:creationId xmlns:a16="http://schemas.microsoft.com/office/drawing/2014/main" id="{02A65510-E8D3-300B-7CBB-B101E2C893C1}"/>
              </a:ext>
            </a:extLst>
          </p:cNvPr>
          <p:cNvSpPr>
            <a:spLocks noGrp="1"/>
          </p:cNvSpPr>
          <p:nvPr>
            <p:ph idx="1"/>
          </p:nvPr>
        </p:nvSpPr>
        <p:spPr>
          <a:xfrm>
            <a:off x="838200" y="1794802"/>
            <a:ext cx="10515600" cy="4351338"/>
          </a:xfrm>
        </p:spPr>
        <p:txBody>
          <a:bodyPr>
            <a:normAutofit/>
          </a:bodyPr>
          <a:lstStyle/>
          <a:p>
            <a:pPr marL="0" indent="0" algn="ctr">
              <a:buNone/>
            </a:pPr>
            <a:r>
              <a:rPr lang="en-GB" sz="2800" b="1" dirty="0"/>
              <a:t>Our wellbeing is made up of many things, but when we have a strong physical and emotional wellbeing we feel that we can cope well and respond to life positively…</a:t>
            </a:r>
          </a:p>
          <a:p>
            <a:pPr marL="0" indent="0" algn="ctr">
              <a:buNone/>
            </a:pPr>
            <a:endParaRPr lang="en-GB" sz="800" dirty="0"/>
          </a:p>
          <a:p>
            <a:pPr algn="ctr"/>
            <a:r>
              <a:rPr lang="en-GB" sz="1800" dirty="0"/>
              <a:t>Feel happier</a:t>
            </a:r>
          </a:p>
          <a:p>
            <a:pPr algn="ctr"/>
            <a:r>
              <a:rPr lang="en-GB" sz="1800" dirty="0"/>
              <a:t>Have better relationships with others</a:t>
            </a:r>
          </a:p>
          <a:p>
            <a:pPr algn="ctr"/>
            <a:r>
              <a:rPr lang="en-GB" sz="1800" dirty="0"/>
              <a:t>Do better in school</a:t>
            </a:r>
          </a:p>
          <a:p>
            <a:pPr algn="ctr"/>
            <a:r>
              <a:rPr lang="en-GB" sz="1800" dirty="0"/>
              <a:t>Solve problems well</a:t>
            </a:r>
          </a:p>
          <a:p>
            <a:pPr algn="ctr"/>
            <a:r>
              <a:rPr lang="en-GB" sz="1800" dirty="0"/>
              <a:t>Cope better when things get tough</a:t>
            </a:r>
          </a:p>
          <a:p>
            <a:pPr algn="ctr"/>
            <a:r>
              <a:rPr lang="en-GB" sz="1800" dirty="0"/>
              <a:t>Less likely to have mental health problems</a:t>
            </a:r>
          </a:p>
          <a:p>
            <a:pPr algn="ctr"/>
            <a:endParaRPr lang="en-GB" sz="2800" dirty="0"/>
          </a:p>
          <a:p>
            <a:pPr algn="ctr"/>
            <a:endParaRPr lang="en-GB" sz="2800" dirty="0"/>
          </a:p>
        </p:txBody>
      </p:sp>
    </p:spTree>
    <p:extLst>
      <p:ext uri="{BB962C8B-B14F-4D97-AF65-F5344CB8AC3E}">
        <p14:creationId xmlns:p14="http://schemas.microsoft.com/office/powerpoint/2010/main" val="367601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97DA-2A6A-B611-F661-148A378B1AC3}"/>
              </a:ext>
            </a:extLst>
          </p:cNvPr>
          <p:cNvSpPr>
            <a:spLocks noGrp="1"/>
          </p:cNvSpPr>
          <p:nvPr>
            <p:ph type="title"/>
          </p:nvPr>
        </p:nvSpPr>
        <p:spPr>
          <a:xfrm>
            <a:off x="838200" y="113347"/>
            <a:ext cx="10515600" cy="1325563"/>
          </a:xfrm>
        </p:spPr>
        <p:txBody>
          <a:bodyPr/>
          <a:lstStyle/>
          <a:p>
            <a:r>
              <a:rPr lang="en-GB" sz="3600" b="1" dirty="0"/>
              <a:t>What can affect my wellbeing?</a:t>
            </a:r>
            <a:endParaRPr lang="en-GB" dirty="0"/>
          </a:p>
        </p:txBody>
      </p:sp>
      <p:pic>
        <p:nvPicPr>
          <p:cNvPr id="7" name="Picture 6">
            <a:extLst>
              <a:ext uri="{FF2B5EF4-FFF2-40B4-BE49-F238E27FC236}">
                <a16:creationId xmlns:a16="http://schemas.microsoft.com/office/drawing/2014/main" id="{B7B731E8-AA72-E416-1177-C682A02A571E}"/>
              </a:ext>
            </a:extLst>
          </p:cNvPr>
          <p:cNvPicPr>
            <a:picLocks noChangeAspect="1"/>
          </p:cNvPicPr>
          <p:nvPr/>
        </p:nvPicPr>
        <p:blipFill rotWithShape="1">
          <a:blip r:embed="rId3"/>
          <a:srcRect l="39067" t="57929" r="46763" b="13434"/>
          <a:stretch/>
        </p:blipFill>
        <p:spPr>
          <a:xfrm>
            <a:off x="6696443" y="568764"/>
            <a:ext cx="4098557" cy="4659187"/>
          </a:xfrm>
          <a:prstGeom prst="rect">
            <a:avLst/>
          </a:prstGeom>
        </p:spPr>
      </p:pic>
      <p:pic>
        <p:nvPicPr>
          <p:cNvPr id="9" name="Picture 8">
            <a:extLst>
              <a:ext uri="{FF2B5EF4-FFF2-40B4-BE49-F238E27FC236}">
                <a16:creationId xmlns:a16="http://schemas.microsoft.com/office/drawing/2014/main" id="{D380F621-61FD-5595-D14C-5CA61FBAFF38}"/>
              </a:ext>
            </a:extLst>
          </p:cNvPr>
          <p:cNvPicPr>
            <a:picLocks noChangeAspect="1"/>
          </p:cNvPicPr>
          <p:nvPr/>
        </p:nvPicPr>
        <p:blipFill rotWithShape="1">
          <a:blip r:embed="rId3"/>
          <a:srcRect l="39540" t="35418" r="46334" b="42934"/>
          <a:stretch/>
        </p:blipFill>
        <p:spPr>
          <a:xfrm>
            <a:off x="2146975" y="1438910"/>
            <a:ext cx="4549468" cy="3921697"/>
          </a:xfrm>
          <a:prstGeom prst="rect">
            <a:avLst/>
          </a:prstGeom>
        </p:spPr>
      </p:pic>
    </p:spTree>
    <p:extLst>
      <p:ext uri="{BB962C8B-B14F-4D97-AF65-F5344CB8AC3E}">
        <p14:creationId xmlns:p14="http://schemas.microsoft.com/office/powerpoint/2010/main" val="115076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40000" y="685800"/>
            <a:ext cx="6543625" cy="820353"/>
          </a:xfrm>
          <a:prstGeom prst="rect">
            <a:avLst/>
          </a:prstGeom>
        </p:spPr>
        <p:txBody>
          <a:bodyPr lIns="0" tIns="0" rIns="0" bIns="0" rtlCol="0" anchor="t">
            <a:spAutoFit/>
          </a:bodyPr>
          <a:lstStyle/>
          <a:p>
            <a:pPr algn="ctr">
              <a:lnSpc>
                <a:spcPts val="6333"/>
              </a:lnSpc>
              <a:spcBef>
                <a:spcPct val="0"/>
              </a:spcBef>
            </a:pPr>
            <a:r>
              <a:rPr lang="en-US" sz="6333" spc="63" dirty="0">
                <a:solidFill>
                  <a:srgbClr val="000000"/>
                </a:solidFill>
                <a:latin typeface="Open Sauce SemiBold Bold"/>
              </a:rPr>
              <a:t>Naming Emotions</a:t>
            </a:r>
          </a:p>
        </p:txBody>
      </p:sp>
      <p:pic>
        <p:nvPicPr>
          <p:cNvPr id="5" name="Picture 4" descr="Diagram&#10;&#10;Description automatically generated">
            <a:extLst>
              <a:ext uri="{FF2B5EF4-FFF2-40B4-BE49-F238E27FC236}">
                <a16:creationId xmlns:a16="http://schemas.microsoft.com/office/drawing/2014/main" id="{62053E7B-A3DA-42BE-97B2-77CA6FE2D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400" y="279400"/>
            <a:ext cx="2184400" cy="2016929"/>
          </a:xfrm>
          <a:prstGeom prst="rect">
            <a:avLst/>
          </a:prstGeom>
        </p:spPr>
      </p:pic>
      <p:pic>
        <p:nvPicPr>
          <p:cNvPr id="4" name="Picture 6">
            <a:extLst>
              <a:ext uri="{FF2B5EF4-FFF2-40B4-BE49-F238E27FC236}">
                <a16:creationId xmlns:a16="http://schemas.microsoft.com/office/drawing/2014/main" id="{33F70E76-E65C-46AD-981C-5EA54FD153E8}"/>
              </a:ext>
            </a:extLst>
          </p:cNvPr>
          <p:cNvPicPr>
            <a:picLocks noChangeAspect="1"/>
          </p:cNvPicPr>
          <p:nvPr/>
        </p:nvPicPr>
        <p:blipFill>
          <a:blip r:embed="rId4"/>
          <a:srcRect/>
          <a:stretch>
            <a:fillRect/>
          </a:stretch>
        </p:blipFill>
        <p:spPr>
          <a:xfrm>
            <a:off x="3648982" y="1571255"/>
            <a:ext cx="4325660" cy="37154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1D33-21B0-3D0F-1913-D3AC649076D1}"/>
              </a:ext>
            </a:extLst>
          </p:cNvPr>
          <p:cNvSpPr>
            <a:spLocks noGrp="1"/>
          </p:cNvSpPr>
          <p:nvPr>
            <p:ph type="title"/>
          </p:nvPr>
        </p:nvSpPr>
        <p:spPr/>
        <p:txBody>
          <a:bodyPr/>
          <a:lstStyle/>
          <a:p>
            <a:r>
              <a:rPr lang="en-GB" sz="3200" b="1" dirty="0"/>
              <a:t>What happens when we don’t look after our wellbeing?</a:t>
            </a:r>
            <a:endParaRPr lang="en-GB" dirty="0"/>
          </a:p>
        </p:txBody>
      </p:sp>
      <p:pic>
        <p:nvPicPr>
          <p:cNvPr id="4" name="Content Placeholder 3">
            <a:extLst>
              <a:ext uri="{FF2B5EF4-FFF2-40B4-BE49-F238E27FC236}">
                <a16:creationId xmlns:a16="http://schemas.microsoft.com/office/drawing/2014/main" id="{922A2186-B5A0-02B1-9EDB-BDCF7D382B52}"/>
              </a:ext>
            </a:extLst>
          </p:cNvPr>
          <p:cNvPicPr>
            <a:picLocks noGrp="1" noChangeAspect="1"/>
          </p:cNvPicPr>
          <p:nvPr>
            <p:ph idx="1"/>
          </p:nvPr>
        </p:nvPicPr>
        <p:blipFill>
          <a:blip r:embed="rId3"/>
          <a:stretch>
            <a:fillRect/>
          </a:stretch>
        </p:blipFill>
        <p:spPr>
          <a:xfrm>
            <a:off x="2524837" y="1358312"/>
            <a:ext cx="6223378" cy="4141375"/>
          </a:xfrm>
          <a:prstGeom prst="rect">
            <a:avLst/>
          </a:prstGeom>
        </p:spPr>
      </p:pic>
    </p:spTree>
    <p:extLst>
      <p:ext uri="{BB962C8B-B14F-4D97-AF65-F5344CB8AC3E}">
        <p14:creationId xmlns:p14="http://schemas.microsoft.com/office/powerpoint/2010/main" val="66298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B25D-5869-222D-D531-D2D4805E9117}"/>
              </a:ext>
            </a:extLst>
          </p:cNvPr>
          <p:cNvSpPr>
            <a:spLocks noGrp="1"/>
          </p:cNvSpPr>
          <p:nvPr>
            <p:ph type="title"/>
          </p:nvPr>
        </p:nvSpPr>
        <p:spPr/>
        <p:txBody>
          <a:bodyPr>
            <a:normAutofit/>
          </a:bodyPr>
          <a:lstStyle/>
          <a:p>
            <a:r>
              <a:rPr lang="en-GB" sz="4400" b="1" dirty="0"/>
              <a:t>Sleep Hygiene</a:t>
            </a:r>
          </a:p>
        </p:txBody>
      </p:sp>
      <p:sp>
        <p:nvSpPr>
          <p:cNvPr id="3" name="Content Placeholder 2">
            <a:extLst>
              <a:ext uri="{FF2B5EF4-FFF2-40B4-BE49-F238E27FC236}">
                <a16:creationId xmlns:a16="http://schemas.microsoft.com/office/drawing/2014/main" id="{5EEBBAAD-822A-CB58-4077-0848E48B3C86}"/>
              </a:ext>
            </a:extLst>
          </p:cNvPr>
          <p:cNvSpPr>
            <a:spLocks noGrp="1"/>
          </p:cNvSpPr>
          <p:nvPr>
            <p:ph idx="1"/>
          </p:nvPr>
        </p:nvSpPr>
        <p:spPr>
          <a:xfrm>
            <a:off x="838200" y="1690690"/>
            <a:ext cx="10515600" cy="4351338"/>
          </a:xfrm>
        </p:spPr>
        <p:txBody>
          <a:bodyPr>
            <a:normAutofit/>
          </a:bodyPr>
          <a:lstStyle/>
          <a:p>
            <a:r>
              <a:rPr lang="en-GB" sz="2400" dirty="0"/>
              <a:t>Every creature needs to sleep – dogs, cats, giraffes and hippopotamuses all get some shut eye. </a:t>
            </a:r>
          </a:p>
          <a:p>
            <a:endParaRPr lang="en-GB" sz="1600" dirty="0"/>
          </a:p>
          <a:p>
            <a:r>
              <a:rPr lang="en-GB" sz="2400" dirty="0"/>
              <a:t>Sleep gives our body a rest and allows us to prepare our energy for the next day. </a:t>
            </a:r>
          </a:p>
          <a:p>
            <a:endParaRPr lang="en-GB" sz="2400" dirty="0"/>
          </a:p>
          <a:p>
            <a:r>
              <a:rPr lang="en-GB" sz="2400" dirty="0"/>
              <a:t>Humans need at least 8 hours of sleep per night</a:t>
            </a:r>
          </a:p>
          <a:p>
            <a:endParaRPr lang="en-GB" sz="2400" dirty="0"/>
          </a:p>
          <a:p>
            <a:r>
              <a:rPr lang="en-GB" sz="2400" dirty="0"/>
              <a:t> Children and young people need sleep to help regulate their</a:t>
            </a:r>
          </a:p>
          <a:p>
            <a:pPr marL="0" indent="0">
              <a:buNone/>
            </a:pPr>
            <a:r>
              <a:rPr lang="en-GB" sz="2400" dirty="0"/>
              <a:t>    emotions and bodily functions</a:t>
            </a:r>
          </a:p>
          <a:p>
            <a:pPr marL="0" indent="0">
              <a:buNone/>
            </a:pPr>
            <a:endParaRPr lang="en-GB" sz="2400" dirty="0"/>
          </a:p>
        </p:txBody>
      </p:sp>
      <p:pic>
        <p:nvPicPr>
          <p:cNvPr id="4" name="Picture 3">
            <a:extLst>
              <a:ext uri="{FF2B5EF4-FFF2-40B4-BE49-F238E27FC236}">
                <a16:creationId xmlns:a16="http://schemas.microsoft.com/office/drawing/2014/main" id="{6028B68F-5A46-E2A2-3C16-A673EAD5EC7D}"/>
              </a:ext>
            </a:extLst>
          </p:cNvPr>
          <p:cNvPicPr>
            <a:picLocks noChangeAspect="1"/>
          </p:cNvPicPr>
          <p:nvPr/>
        </p:nvPicPr>
        <p:blipFill>
          <a:blip r:embed="rId3"/>
          <a:stretch>
            <a:fillRect/>
          </a:stretch>
        </p:blipFill>
        <p:spPr>
          <a:xfrm>
            <a:off x="8779349" y="4066677"/>
            <a:ext cx="2876550" cy="1590675"/>
          </a:xfrm>
          <a:prstGeom prst="rect">
            <a:avLst/>
          </a:prstGeom>
        </p:spPr>
      </p:pic>
    </p:spTree>
    <p:extLst>
      <p:ext uri="{BB962C8B-B14F-4D97-AF65-F5344CB8AC3E}">
        <p14:creationId xmlns:p14="http://schemas.microsoft.com/office/powerpoint/2010/main" val="5197210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Read-Only" id="{A7CD21C0-E773-452D-BAA3-03683CEBE50A}" vid="{C1B55EDD-67DF-4EED-8D43-E22E1D5883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1559</Words>
  <Application>Microsoft Office PowerPoint</Application>
  <PresentationFormat>Widescreen</PresentationFormat>
  <Paragraphs>142</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Amasis MT Pro Medium</vt:lpstr>
      <vt:lpstr>Arial</vt:lpstr>
      <vt:lpstr>Calibri</vt:lpstr>
      <vt:lpstr>Calibri Light</vt:lpstr>
      <vt:lpstr>Google Sans</vt:lpstr>
      <vt:lpstr>MindMeridian-Regular</vt:lpstr>
      <vt:lpstr>Open Sauce SemiBold Bold</vt:lpstr>
      <vt:lpstr>robotoregular</vt:lpstr>
      <vt:lpstr>1_Office Theme</vt:lpstr>
      <vt:lpstr>PowerPoint Presentation</vt:lpstr>
      <vt:lpstr>Agenda </vt:lpstr>
      <vt:lpstr>Self Care – back to basics</vt:lpstr>
      <vt:lpstr>What is wellbeing mean to you?</vt:lpstr>
      <vt:lpstr>What is wellbeing?</vt:lpstr>
      <vt:lpstr>What can affect my wellbeing?</vt:lpstr>
      <vt:lpstr>PowerPoint Presentation</vt:lpstr>
      <vt:lpstr>What happens when we don’t look after our wellbeing?</vt:lpstr>
      <vt:lpstr>Sleep Hygiene</vt:lpstr>
      <vt:lpstr>PowerPoint Presentation</vt:lpstr>
      <vt:lpstr>Five Ways to Wellbeing</vt:lpstr>
      <vt:lpstr>The Gratitude Game</vt:lpstr>
      <vt:lpstr>Ask for help if you need it  </vt:lpstr>
      <vt:lpstr>What can you remember?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MATTHEWS,Amy (HEREFORDSHIRE AND WORCESTERSHIRE HEALTH AND CARE NHS TRUST)</dc:creator>
  <cp:lastModifiedBy>BARDEN, Lois (HEREFORDSHIRE AND WORCESTERSHIRE HEALTH AND CARE NHS TRUST)</cp:lastModifiedBy>
  <cp:revision>35</cp:revision>
  <dcterms:created xsi:type="dcterms:W3CDTF">2023-03-02T14:26:17Z</dcterms:created>
  <dcterms:modified xsi:type="dcterms:W3CDTF">2023-10-03T13:37:22Z</dcterms:modified>
</cp:coreProperties>
</file>