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73" r:id="rId4"/>
    <p:sldId id="276" r:id="rId5"/>
    <p:sldId id="277" r:id="rId6"/>
    <p:sldId id="278" r:id="rId7"/>
    <p:sldId id="283" r:id="rId8"/>
    <p:sldId id="281" r:id="rId9"/>
    <p:sldId id="261" r:id="rId10"/>
    <p:sldId id="265" r:id="rId11"/>
    <p:sldId id="262" r:id="rId12"/>
    <p:sldId id="269" r:id="rId13"/>
    <p:sldId id="271" r:id="rId14"/>
    <p:sldId id="272" r:id="rId15"/>
    <p:sldId id="279" r:id="rId16"/>
    <p:sldId id="280" r:id="rId17"/>
    <p:sldId id="268"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3869"/>
    <p:restoredTop sz="94554"/>
  </p:normalViewPr>
  <p:slideViewPr>
    <p:cSldViewPr snapToGrid="0" snapToObjects="1">
      <p:cViewPr varScale="1">
        <p:scale>
          <a:sx n="74" d="100"/>
          <a:sy n="74" d="100"/>
        </p:scale>
        <p:origin x="6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fld id="{8EF4A8B4-0C5D-49DD-AD19-3CB133A20AAE}"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C8C916CE-908E-4015-82D5-D904D3836443}" type="slidenum">
              <a:rPr lang="en-US" smtClean="0"/>
              <a:t>‹#›</a:t>
            </a:fld>
            <a:endParaRPr lang="en-US"/>
          </a:p>
        </p:txBody>
      </p:sp>
    </p:spTree>
    <p:extLst>
      <p:ext uri="{BB962C8B-B14F-4D97-AF65-F5344CB8AC3E}">
        <p14:creationId xmlns:p14="http://schemas.microsoft.com/office/powerpoint/2010/main" val="35233413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Tree>
    <p:extLst>
      <p:ext uri="{BB962C8B-B14F-4D97-AF65-F5344CB8AC3E}">
        <p14:creationId xmlns:p14="http://schemas.microsoft.com/office/powerpoint/2010/main" val="239166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68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Tree>
    <p:extLst>
      <p:ext uri="{BB962C8B-B14F-4D97-AF65-F5344CB8AC3E}">
        <p14:creationId xmlns:p14="http://schemas.microsoft.com/office/powerpoint/2010/main" val="134845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4220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Tree>
    <p:extLst>
      <p:ext uri="{BB962C8B-B14F-4D97-AF65-F5344CB8AC3E}">
        <p14:creationId xmlns:p14="http://schemas.microsoft.com/office/powerpoint/2010/main" val="204314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F98835D4-D4EC-4A60-A4C9-4BB6B023B6B0}"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8FE3299-D4B7-490A-9278-ACCEF010B3AB}" type="slidenum">
              <a:rPr lang="en-US" smtClean="0"/>
              <a:t>‹#›</a:t>
            </a:fld>
            <a:endParaRPr lang="en-US"/>
          </a:p>
        </p:txBody>
      </p:sp>
    </p:spTree>
    <p:extLst>
      <p:ext uri="{BB962C8B-B14F-4D97-AF65-F5344CB8AC3E}">
        <p14:creationId xmlns:p14="http://schemas.microsoft.com/office/powerpoint/2010/main" val="3986921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703EFD91-299B-41EB-BD05-BA67C517D1DE}"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8FB8FEC-C64B-49FC-A6D2-D33D276139F5}" type="slidenum">
              <a:rPr lang="en-US" smtClean="0"/>
              <a:t>‹#›</a:t>
            </a:fld>
            <a:endParaRPr lang="en-US"/>
          </a:p>
        </p:txBody>
      </p:sp>
    </p:spTree>
    <p:extLst>
      <p:ext uri="{BB962C8B-B14F-4D97-AF65-F5344CB8AC3E}">
        <p14:creationId xmlns:p14="http://schemas.microsoft.com/office/powerpoint/2010/main" val="135629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16206712-7DAB-4E5B-B258-091CCB74BC72}"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CD0E412-7FBD-4BA2-80A2-8D65F9DA0FE4}" type="slidenum">
              <a:rPr lang="en-US" smtClean="0"/>
              <a:t>‹#›</a:t>
            </a:fld>
            <a:endParaRPr lang="en-US"/>
          </a:p>
        </p:txBody>
      </p:sp>
    </p:spTree>
    <p:extLst>
      <p:ext uri="{BB962C8B-B14F-4D97-AF65-F5344CB8AC3E}">
        <p14:creationId xmlns:p14="http://schemas.microsoft.com/office/powerpoint/2010/main" val="5659005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AE9B30D8-E1DD-4F0D-AC42-8734B421C41D}" type="datetime1">
              <a:rPr lang="en-GB" smtClean="0"/>
              <a:pPr lvl="0"/>
              <a:t>29/06/2020</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AD094F92-137A-4A49-A1BE-E26EC1A273DC}" type="slidenum">
              <a:rPr lang="en-US" smtClean="0"/>
              <a:t>‹#›</a:t>
            </a:fld>
            <a:endParaRPr lang="en-US"/>
          </a:p>
        </p:txBody>
      </p:sp>
    </p:spTree>
    <p:extLst>
      <p:ext uri="{BB962C8B-B14F-4D97-AF65-F5344CB8AC3E}">
        <p14:creationId xmlns:p14="http://schemas.microsoft.com/office/powerpoint/2010/main" val="105486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fld id="{36B91273-0AF0-4C83-BA70-568B26F6FE11}" type="datetime1">
              <a:rPr lang="en-GB" smtClean="0"/>
              <a:pPr lvl="0"/>
              <a:t>29/06/2020</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855F54F7-2397-494F-8727-C094C815D450}" type="slidenum">
              <a:rPr lang="en-US" smtClean="0"/>
              <a:t>‹#›</a:t>
            </a:fld>
            <a:endParaRPr lang="en-US"/>
          </a:p>
        </p:txBody>
      </p:sp>
    </p:spTree>
    <p:extLst>
      <p:ext uri="{BB962C8B-B14F-4D97-AF65-F5344CB8AC3E}">
        <p14:creationId xmlns:p14="http://schemas.microsoft.com/office/powerpoint/2010/main" val="88730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fld id="{B36B353F-FA84-4774-873D-ECA3617AB93A}" type="datetime1">
              <a:rPr lang="en-GB" smtClean="0"/>
              <a:pPr lvl="0"/>
              <a:t>29/06/2020</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E5F501F0-59CB-4068-BD8D-D1F3ACEC892B}" type="slidenum">
              <a:rPr lang="en-US" smtClean="0"/>
              <a:t>‹#›</a:t>
            </a:fld>
            <a:endParaRPr lang="en-US"/>
          </a:p>
        </p:txBody>
      </p:sp>
    </p:spTree>
    <p:extLst>
      <p:ext uri="{BB962C8B-B14F-4D97-AF65-F5344CB8AC3E}">
        <p14:creationId xmlns:p14="http://schemas.microsoft.com/office/powerpoint/2010/main" val="318368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6EE768FE-4004-475B-BF3B-17CBB16EBC5F}" type="datetime1">
              <a:rPr lang="en-GB" smtClean="0"/>
              <a:pPr lvl="0"/>
              <a:t>29/06/2020</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127B5C5A-3697-4AE8-BBE4-B46A65F5CC1C}" type="slidenum">
              <a:rPr lang="en-US" smtClean="0"/>
              <a:t>‹#›</a:t>
            </a:fld>
            <a:endParaRPr lang="en-US"/>
          </a:p>
        </p:txBody>
      </p:sp>
    </p:spTree>
    <p:extLst>
      <p:ext uri="{BB962C8B-B14F-4D97-AF65-F5344CB8AC3E}">
        <p14:creationId xmlns:p14="http://schemas.microsoft.com/office/powerpoint/2010/main" val="352290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36FF2C41-33B9-4CC7-B983-56FB152603D1}" type="datetime1">
              <a:rPr lang="en-GB" smtClean="0"/>
              <a:pPr lvl="0"/>
              <a:t>29/06/2020</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55F7929B-9BBE-4CBE-B54E-4BB6446A62CC}" type="slidenum">
              <a:rPr lang="en-US" smtClean="0"/>
              <a:t>‹#›</a:t>
            </a:fld>
            <a:endParaRPr lang="en-US"/>
          </a:p>
        </p:txBody>
      </p:sp>
    </p:spTree>
    <p:extLst>
      <p:ext uri="{BB962C8B-B14F-4D97-AF65-F5344CB8AC3E}">
        <p14:creationId xmlns:p14="http://schemas.microsoft.com/office/powerpoint/2010/main" val="335019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lvl="0"/>
            <a:fld id="{33F377B5-E618-4328-A5F8-DE7DA6517958}" type="datetime1">
              <a:rPr lang="en-GB" smtClean="0"/>
              <a:pPr lvl="0"/>
              <a:t>29/06/2020</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96CF004-01CC-4906-A24B-3CA0E76E1301}" type="slidenum">
              <a:rPr lang="en-US" smtClean="0"/>
              <a:t>‹#›</a:t>
            </a:fld>
            <a:endParaRPr lang="en-US"/>
          </a:p>
        </p:txBody>
      </p:sp>
    </p:spTree>
    <p:extLst>
      <p:ext uri="{BB962C8B-B14F-4D97-AF65-F5344CB8AC3E}">
        <p14:creationId xmlns:p14="http://schemas.microsoft.com/office/powerpoint/2010/main" val="21509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fld id="{D03BEFE2-3795-434B-BF26-BF33933AF569}" type="datetime1">
              <a:rPr lang="en-GB" smtClean="0"/>
              <a:pPr lvl="0"/>
              <a:t>29/06/2020</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E71B7E7C-DD37-4255-A3A0-5EE82018932C}" type="slidenum">
              <a:rPr lang="en-US" smtClean="0"/>
              <a:t>‹#›</a:t>
            </a:fld>
            <a:endParaRPr lang="en-US"/>
          </a:p>
        </p:txBody>
      </p:sp>
    </p:spTree>
    <p:extLst>
      <p:ext uri="{BB962C8B-B14F-4D97-AF65-F5344CB8AC3E}">
        <p14:creationId xmlns:p14="http://schemas.microsoft.com/office/powerpoint/2010/main" val="346697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fld id="{9AFD6F4D-1519-4B06-ABC5-D19C011A21F5}" type="datetime1">
              <a:rPr lang="en-GB" smtClean="0"/>
              <a:pPr lvl="0"/>
              <a:t>29/06/2020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lvl="0"/>
            <a:fld id="{3B030AAD-D974-4820-8C83-D903C4590866}" type="slidenum">
              <a:rPr lang="en-US" smtClean="0"/>
              <a:t>‹#›</a:t>
            </a:fld>
            <a:endParaRPr lang="en-US"/>
          </a:p>
        </p:txBody>
      </p:sp>
    </p:spTree>
    <p:extLst>
      <p:ext uri="{BB962C8B-B14F-4D97-AF65-F5344CB8AC3E}">
        <p14:creationId xmlns:p14="http://schemas.microsoft.com/office/powerpoint/2010/main" val="28802106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year3oakclassroom@st-josephs-pri.worcs.sch.uk" TargetMode="External"/><Relationship Id="rId2" Type="http://schemas.openxmlformats.org/officeDocument/2006/relationships/hyperlink" Target="mailto:year3pearclassroom@st-josephs-pri.worcs.sch.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eop.police.uk/ceop-report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ternetmatters.org/" TargetMode="External"/><Relationship Id="rId7" Type="http://schemas.openxmlformats.org/officeDocument/2006/relationships/image" Target="../media/image5.png"/><Relationship Id="rId2" Type="http://schemas.openxmlformats.org/officeDocument/2006/relationships/hyperlink" Target="https://www.youtube.com/user/internetmatter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thinkuknow.co.uk/" TargetMode="External"/><Relationship Id="rId4" Type="http://schemas.openxmlformats.org/officeDocument/2006/relationships/hyperlink" Target="https://www.nspcc.org.uk/preventing-abuse/keeping-children-safe/online-safety/e-safety-schoo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tjosephsworcester.co.uk/parents/polic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3"/>
          <p:cNvSpPr txBox="1"/>
          <p:nvPr/>
        </p:nvSpPr>
        <p:spPr>
          <a:xfrm>
            <a:off x="572044" y="1832188"/>
            <a:ext cx="7344817" cy="378565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Debbie Hepplewhite Print Font" panose="03050602040000000000" pitchFamily="66" charset="0"/>
              </a:rPr>
              <a:t>Welcome to Year </a:t>
            </a:r>
            <a:r>
              <a:rPr lang="en-GB" sz="4000" b="1" dirty="0">
                <a:solidFill>
                  <a:srgbClr val="000000"/>
                </a:solidFill>
                <a:latin typeface="Debbie Hepplewhite Print Font" panose="03050602040000000000" pitchFamily="66" charset="0"/>
              </a:rPr>
              <a:t>3</a:t>
            </a:r>
            <a:endParaRPr lang="en-GB" sz="4000" b="1" i="0" u="none" strike="noStrike" kern="1200" cap="none" spc="0" baseline="0" dirty="0">
              <a:solidFill>
                <a:srgbClr val="000000"/>
              </a:solidFill>
              <a:uFillTx/>
              <a:latin typeface="Debbie Hepplewhite Print Font" panose="03050602040000000000" pitchFamily="66"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dirty="0">
              <a:solidFill>
                <a:srgbClr val="000000"/>
              </a:solidFill>
              <a:latin typeface="Debbie Hepplewhite Print Font" panose="03050602040000000000" pitchFamily="66"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0" i="0" u="none" strike="noStrike" kern="1200" cap="none" spc="0" baseline="0" dirty="0">
              <a:solidFill>
                <a:srgbClr val="000000"/>
              </a:solidFill>
              <a:uFillTx/>
              <a:latin typeface="Debbie Hepplewhite Print Font" panose="03050602040000000000" pitchFamily="66" charset="0"/>
            </a:endParaRPr>
          </a:p>
          <a:p>
            <a:pPr algn="ctr">
              <a:defRPr sz="1800" b="0" i="0" u="none" strike="noStrike" kern="0" cap="none" spc="0" baseline="0">
                <a:solidFill>
                  <a:srgbClr val="000000"/>
                </a:solidFill>
                <a:uFillTx/>
              </a:defRPr>
            </a:pPr>
            <a:r>
              <a:rPr lang="en-GB" sz="4000" kern="0" dirty="0">
                <a:solidFill>
                  <a:srgbClr val="000000"/>
                </a:solidFill>
                <a:latin typeface="Debbie Hepplewhite Print Font" panose="03050602040000000000" pitchFamily="66" charset="0"/>
              </a:rPr>
              <a:t>With Mrs </a:t>
            </a:r>
            <a:r>
              <a:rPr lang="en-GB" sz="4000" kern="0" dirty="0" err="1">
                <a:solidFill>
                  <a:srgbClr val="000000"/>
                </a:solidFill>
                <a:latin typeface="Debbie Hepplewhite Print Font" panose="03050602040000000000" pitchFamily="66" charset="0"/>
              </a:rPr>
              <a:t>Nickless</a:t>
            </a:r>
            <a:endParaRPr lang="en-GB" sz="4000" dirty="0">
              <a:solidFill>
                <a:srgbClr val="000000"/>
              </a:solidFill>
              <a:latin typeface="Debbie Hepplewhite Print Font" panose="03050602040000000000" pitchFamily="66" charset="0"/>
            </a:endParaRPr>
          </a:p>
          <a:p>
            <a:pPr algn="ctr">
              <a:defRPr sz="1800" b="0" i="0" u="none" strike="noStrike" kern="0" cap="none" spc="0" baseline="0">
                <a:solidFill>
                  <a:srgbClr val="000000"/>
                </a:solidFill>
                <a:uFillTx/>
              </a:defRPr>
            </a:pPr>
            <a:r>
              <a:rPr lang="en-GB" sz="4000" kern="0" dirty="0">
                <a:solidFill>
                  <a:srgbClr val="000000"/>
                </a:solidFill>
                <a:latin typeface="Debbie Hepplewhite Print Font" panose="03050602040000000000" pitchFamily="66" charset="0"/>
              </a:rPr>
              <a:t>and</a:t>
            </a:r>
            <a:endParaRPr lang="en-GB" sz="4000" dirty="0">
              <a:solidFill>
                <a:srgbClr val="000000"/>
              </a:solidFill>
              <a:latin typeface="Debbie Hepplewhite Print Font" panose="03050602040000000000" pitchFamily="66"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kern="0" dirty="0">
                <a:solidFill>
                  <a:srgbClr val="000000"/>
                </a:solidFill>
                <a:latin typeface="Debbie Hepplewhite Print Font" panose="03050602040000000000" pitchFamily="66" charset="0"/>
              </a:rPr>
              <a:t>Miss </a:t>
            </a:r>
            <a:r>
              <a:rPr lang="en-GB" sz="4000" kern="0" dirty="0" err="1">
                <a:solidFill>
                  <a:srgbClr val="000000"/>
                </a:solidFill>
                <a:latin typeface="Debbie Hepplewhite Print Font" panose="03050602040000000000" pitchFamily="66" charset="0"/>
              </a:rPr>
              <a:t>Malpass</a:t>
            </a:r>
            <a:endParaRPr lang="en-GB" sz="4000" b="0" i="0" u="none" strike="noStrike" kern="1200" cap="none" spc="0" baseline="0" dirty="0">
              <a:solidFill>
                <a:srgbClr val="000000"/>
              </a:solidFill>
              <a:uFillTx/>
              <a:latin typeface="Debbie Hepplewhite Print Font" panose="03050602040000000000" pitchFamily="66" charset="0"/>
            </a:endParaRPr>
          </a:p>
        </p:txBody>
      </p:sp>
      <p:pic>
        <p:nvPicPr>
          <p:cNvPr id="5" name="Picture 4">
            <a:extLst>
              <a:ext uri="{FF2B5EF4-FFF2-40B4-BE49-F238E27FC236}">
                <a16:creationId xmlns:a16="http://schemas.microsoft.com/office/drawing/2014/main" id="{FBCC7A1D-50CB-4746-BB9A-18EBEFC2319B}"/>
              </a:ext>
            </a:extLst>
          </p:cNvPr>
          <p:cNvPicPr>
            <a:picLocks noChangeAspect="1"/>
          </p:cNvPicPr>
          <p:nvPr/>
        </p:nvPicPr>
        <p:blipFill>
          <a:blip r:embed="rId2"/>
          <a:stretch>
            <a:fillRect/>
          </a:stretch>
        </p:blipFill>
        <p:spPr>
          <a:xfrm>
            <a:off x="2488003" y="132911"/>
            <a:ext cx="3914775" cy="1162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Reading expectations</a:t>
            </a:r>
          </a:p>
        </p:txBody>
      </p:sp>
      <p:sp>
        <p:nvSpPr>
          <p:cNvPr id="3" name="Content Placeholder 2"/>
          <p:cNvSpPr>
            <a:spLocks noGrp="1"/>
          </p:cNvSpPr>
          <p:nvPr>
            <p:ph idx="1"/>
          </p:nvPr>
        </p:nvSpPr>
        <p:spPr>
          <a:xfrm>
            <a:off x="280220" y="1693151"/>
            <a:ext cx="8539316" cy="4167166"/>
          </a:xfrm>
        </p:spPr>
        <p:txBody>
          <a:bodyPr>
            <a:normAutofit/>
          </a:bodyPr>
          <a:lstStyle/>
          <a:p>
            <a:pPr marL="0" indent="0" algn="ctr">
              <a:buNone/>
            </a:pPr>
            <a:r>
              <a:rPr lang="en-US" dirty="0">
                <a:latin typeface="Debbie Hepplewhite Print Font" panose="03050602040000000000" pitchFamily="66" charset="0"/>
              </a:rPr>
              <a:t>In Year 3 we expect children to read three times a week to an adult. When your child has read to you please write a comment in their reading record book.</a:t>
            </a:r>
          </a:p>
          <a:p>
            <a:pPr marL="0" indent="0" algn="ctr">
              <a:buNone/>
            </a:pPr>
            <a:r>
              <a:rPr lang="en-US" dirty="0">
                <a:latin typeface="Debbie Hepplewhite Print Font" panose="03050602040000000000" pitchFamily="66" charset="0"/>
              </a:rPr>
              <a:t>They will be continuing with Accelerated Reader.</a:t>
            </a:r>
          </a:p>
          <a:p>
            <a:pPr marL="0" indent="0" algn="ctr">
              <a:buNone/>
            </a:pPr>
            <a:r>
              <a:rPr lang="en-US" dirty="0">
                <a:latin typeface="Debbie Hepplewhite Print Font" panose="03050602040000000000" pitchFamily="66" charset="0"/>
              </a:rPr>
              <a:t> </a:t>
            </a:r>
          </a:p>
          <a:p>
            <a:pPr marL="0" indent="0" algn="ctr">
              <a:buNone/>
            </a:pPr>
            <a:r>
              <a:rPr lang="en-US" dirty="0">
                <a:latin typeface="Debbie Hepplewhite Print Font" panose="03050602040000000000" pitchFamily="66" charset="0"/>
              </a:rPr>
              <a:t>Ideally children will read every night. </a:t>
            </a:r>
          </a:p>
          <a:p>
            <a:pPr marL="0" indent="0" algn="ctr">
              <a:buNone/>
            </a:pPr>
            <a:endParaRPr lang="en-US" sz="2000" dirty="0"/>
          </a:p>
          <a:p>
            <a:endParaRPr lang="en-US" dirty="0"/>
          </a:p>
        </p:txBody>
      </p:sp>
      <p:pic>
        <p:nvPicPr>
          <p:cNvPr id="4" name="Picture 3">
            <a:extLst>
              <a:ext uri="{FF2B5EF4-FFF2-40B4-BE49-F238E27FC236}">
                <a16:creationId xmlns:a16="http://schemas.microsoft.com/office/drawing/2014/main" id="{F8F0390B-915B-4F1C-8A71-785C0FC058CA}"/>
              </a:ext>
            </a:extLst>
          </p:cNvPr>
          <p:cNvPicPr>
            <a:picLocks noChangeAspect="1"/>
          </p:cNvPicPr>
          <p:nvPr/>
        </p:nvPicPr>
        <p:blipFill>
          <a:blip r:embed="rId2"/>
          <a:stretch>
            <a:fillRect/>
          </a:stretch>
        </p:blipFill>
        <p:spPr>
          <a:xfrm>
            <a:off x="2974691" y="4315104"/>
            <a:ext cx="3194617" cy="1994026"/>
          </a:xfrm>
          <a:prstGeom prst="rect">
            <a:avLst/>
          </a:prstGeom>
        </p:spPr>
      </p:pic>
    </p:spTree>
    <p:extLst>
      <p:ext uri="{BB962C8B-B14F-4D97-AF65-F5344CB8AC3E}">
        <p14:creationId xmlns:p14="http://schemas.microsoft.com/office/powerpoint/2010/main" val="93476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a:xfrm>
            <a:off x="221673" y="411613"/>
            <a:ext cx="6775939" cy="1320800"/>
          </a:xfrm>
        </p:spPr>
        <p:txBody>
          <a:bodyPr/>
          <a:lstStyle/>
          <a:p>
            <a:pPr lvl="0"/>
            <a:r>
              <a:rPr lang="en-GB" b="1" u="sng" dirty="0">
                <a:latin typeface="Debbie Hepplewhite Print Font" panose="03050602040000000000" pitchFamily="66" charset="0"/>
              </a:rPr>
              <a:t>Rewards and sanctions</a:t>
            </a:r>
          </a:p>
        </p:txBody>
      </p:sp>
      <p:sp>
        <p:nvSpPr>
          <p:cNvPr id="3" name="Content Placeholder 2"/>
          <p:cNvSpPr txBox="1">
            <a:spLocks noGrp="1"/>
          </p:cNvSpPr>
          <p:nvPr>
            <p:ph idx="1"/>
          </p:nvPr>
        </p:nvSpPr>
        <p:spPr>
          <a:xfrm>
            <a:off x="180109" y="1850488"/>
            <a:ext cx="8783782" cy="4595899"/>
          </a:xfrm>
        </p:spPr>
        <p:txBody>
          <a:bodyPr>
            <a:normAutofit lnSpcReduction="10000"/>
          </a:bodyPr>
          <a:lstStyle/>
          <a:p>
            <a:pPr marL="0" lvl="0" indent="0">
              <a:buNone/>
            </a:pPr>
            <a:r>
              <a:rPr lang="en-GB" sz="1900" b="0" dirty="0">
                <a:latin typeface="Debbie Hepplewhite Print Font" panose="03050602040000000000" pitchFamily="66" charset="0"/>
              </a:rPr>
              <a:t>Positive behaviour is praised and </a:t>
            </a:r>
            <a:r>
              <a:rPr lang="en-GB" sz="1900" b="1" dirty="0">
                <a:latin typeface="Debbie Hepplewhite Print Font" panose="03050602040000000000" pitchFamily="66" charset="0"/>
              </a:rPr>
              <a:t>house points </a:t>
            </a:r>
            <a:r>
              <a:rPr lang="en-GB" sz="1900" b="0" dirty="0">
                <a:latin typeface="Debbie Hepplewhite Print Font" panose="03050602040000000000" pitchFamily="66" charset="0"/>
              </a:rPr>
              <a:t>are given.</a:t>
            </a:r>
          </a:p>
          <a:p>
            <a:pPr marL="0" lvl="0" indent="0">
              <a:buNone/>
            </a:pPr>
            <a:r>
              <a:rPr lang="en-GB" sz="1900" b="0" dirty="0">
                <a:latin typeface="Debbie Hepplewhite Print Font" panose="03050602040000000000" pitchFamily="66" charset="0"/>
              </a:rPr>
              <a:t>In year 3 we continue to use a </a:t>
            </a:r>
            <a:r>
              <a:rPr lang="en-GB" sz="1900" b="1" dirty="0">
                <a:latin typeface="Debbie Hepplewhite Print Font" panose="03050602040000000000" pitchFamily="66" charset="0"/>
              </a:rPr>
              <a:t>zone board </a:t>
            </a:r>
            <a:r>
              <a:rPr lang="en-GB" sz="1900" b="0" dirty="0">
                <a:latin typeface="Debbie Hepplewhite Print Font" panose="03050602040000000000" pitchFamily="66" charset="0"/>
              </a:rPr>
              <a:t>as used in KS1.</a:t>
            </a:r>
          </a:p>
          <a:p>
            <a:pPr marL="0" lvl="0" indent="0">
              <a:buNone/>
            </a:pPr>
            <a:r>
              <a:rPr lang="en-GB" sz="1900" dirty="0">
                <a:latin typeface="Debbie Hepplewhite Print Font" panose="03050602040000000000" pitchFamily="66" charset="0"/>
              </a:rPr>
              <a:t>T</a:t>
            </a:r>
            <a:r>
              <a:rPr lang="en-GB" sz="1900" b="0" dirty="0">
                <a:latin typeface="Debbie Hepplewhite Print Font" panose="03050602040000000000" pitchFamily="66" charset="0"/>
              </a:rPr>
              <a:t>his works as follows…</a:t>
            </a:r>
          </a:p>
          <a:p>
            <a:pPr marL="0" lvl="0" indent="0">
              <a:buNone/>
            </a:pPr>
            <a:r>
              <a:rPr lang="en-GB" sz="1900" dirty="0">
                <a:latin typeface="Debbie Hepplewhite Print Font" panose="03050602040000000000" pitchFamily="66" charset="0"/>
              </a:rPr>
              <a:t>All children start the day on green, they are rewarded for showing good behaviour and good work by moving up to silver then </a:t>
            </a:r>
            <a:r>
              <a:rPr lang="en-GB" sz="1900" dirty="0" smtClean="0">
                <a:latin typeface="Debbie Hepplewhite Print Font" panose="03050602040000000000" pitchFamily="66" charset="0"/>
              </a:rPr>
              <a:t>gold and they will be rewarded with a sticker or small prize. If </a:t>
            </a:r>
            <a:r>
              <a:rPr lang="en-GB" sz="1900" dirty="0">
                <a:latin typeface="Debbie Hepplewhite Print Font" panose="03050602040000000000" pitchFamily="66" charset="0"/>
              </a:rPr>
              <a:t>children display bad behaviour they move down to orange then red. If they reach red they will be sent out to work in Year 5 for the remainder of that lesson.</a:t>
            </a:r>
          </a:p>
          <a:p>
            <a:pPr marL="0" lvl="0" indent="0">
              <a:buNone/>
            </a:pPr>
            <a:endParaRPr lang="en-GB" sz="1900" dirty="0">
              <a:latin typeface="Debbie Hepplewhite Print Font" panose="03050602040000000000" pitchFamily="66" charset="0"/>
            </a:endParaRPr>
          </a:p>
          <a:p>
            <a:pPr marL="0" lvl="0" indent="0">
              <a:buNone/>
            </a:pPr>
            <a:r>
              <a:rPr lang="en-GB" sz="1900" dirty="0">
                <a:latin typeface="Debbie Hepplewhite Print Font" panose="03050602040000000000" pitchFamily="66" charset="0"/>
              </a:rPr>
              <a:t>The </a:t>
            </a:r>
            <a:r>
              <a:rPr lang="en-GB" sz="1900" b="1" dirty="0">
                <a:latin typeface="Debbie Hepplewhite Print Font" panose="03050602040000000000" pitchFamily="66" charset="0"/>
              </a:rPr>
              <a:t>zone board </a:t>
            </a:r>
            <a:r>
              <a:rPr lang="en-GB" sz="1900" dirty="0">
                <a:latin typeface="Debbie Hepplewhite Print Font" panose="03050602040000000000" pitchFamily="66" charset="0"/>
              </a:rPr>
              <a:t>will eventually be phased out in preparation for Year 4. </a:t>
            </a:r>
          </a:p>
          <a:p>
            <a:pPr lvl="0"/>
            <a:endParaRPr lang="en-GB" sz="2000" b="0" dirty="0">
              <a:latin typeface="Comic Sans MS" pitchFamily="66"/>
            </a:endParaRPr>
          </a:p>
          <a:p>
            <a:pPr lvl="0"/>
            <a:endParaRPr lang="en-GB" sz="2000" b="0" dirty="0">
              <a:latin typeface="Comic Sans MS" pitchFamily="66"/>
            </a:endParaRPr>
          </a:p>
          <a:p>
            <a:pPr lvl="0"/>
            <a:endParaRPr lang="en-GB" b="0" dirty="0">
              <a:latin typeface="Comic Sans MS" pitchFamily="66"/>
            </a:endParaRPr>
          </a:p>
          <a:p>
            <a:pPr lvl="0"/>
            <a:endParaRPr lang="en-GB" b="0" dirty="0">
              <a:latin typeface="Comic Sans MS" pitchFamily="66"/>
            </a:endParaRPr>
          </a:p>
        </p:txBody>
      </p:sp>
      <p:pic>
        <p:nvPicPr>
          <p:cNvPr id="4" name="Picture 3">
            <a:extLst>
              <a:ext uri="{FF2B5EF4-FFF2-40B4-BE49-F238E27FC236}">
                <a16:creationId xmlns:a16="http://schemas.microsoft.com/office/drawing/2014/main" id="{168A26A7-8F49-4F05-9AEA-6904D9CA0D9F}"/>
              </a:ext>
            </a:extLst>
          </p:cNvPr>
          <p:cNvPicPr>
            <a:picLocks noChangeAspect="1"/>
          </p:cNvPicPr>
          <p:nvPr/>
        </p:nvPicPr>
        <p:blipFill>
          <a:blip r:embed="rId2"/>
          <a:stretch>
            <a:fillRect/>
          </a:stretch>
        </p:blipFill>
        <p:spPr>
          <a:xfrm>
            <a:off x="7506883" y="124691"/>
            <a:ext cx="1273489" cy="16045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KS2 Uniform</a:t>
            </a:r>
          </a:p>
        </p:txBody>
      </p:sp>
      <p:sp>
        <p:nvSpPr>
          <p:cNvPr id="3" name="Content Placeholder 2"/>
          <p:cNvSpPr>
            <a:spLocks noGrp="1"/>
          </p:cNvSpPr>
          <p:nvPr>
            <p:ph idx="1"/>
          </p:nvPr>
        </p:nvSpPr>
        <p:spPr>
          <a:xfrm>
            <a:off x="309414" y="1613202"/>
            <a:ext cx="7510753" cy="4651756"/>
          </a:xfrm>
        </p:spPr>
        <p:txBody>
          <a:bodyPr>
            <a:normAutofit/>
          </a:bodyPr>
          <a:lstStyle/>
          <a:p>
            <a:r>
              <a:rPr lang="en-US" dirty="0">
                <a:latin typeface="Debbie Hepplewhite Print Font" panose="03050602040000000000" pitchFamily="66" charset="0"/>
              </a:rPr>
              <a:t>White shirt/blouse and school tie or White polo shirt with or without school logo</a:t>
            </a:r>
          </a:p>
          <a:p>
            <a:r>
              <a:rPr lang="en-US" dirty="0">
                <a:latin typeface="Debbie Hepplewhite Print Font" panose="03050602040000000000" pitchFamily="66" charset="0"/>
              </a:rPr>
              <a:t>School sweatshirt/cardigan with logo </a:t>
            </a:r>
          </a:p>
          <a:p>
            <a:r>
              <a:rPr lang="en-US" dirty="0">
                <a:latin typeface="Debbie Hepplewhite Print Font" panose="03050602040000000000" pitchFamily="66" charset="0"/>
              </a:rPr>
              <a:t>Grey trousers </a:t>
            </a:r>
          </a:p>
          <a:p>
            <a:r>
              <a:rPr lang="en-US" dirty="0">
                <a:latin typeface="Debbie Hepplewhite Print Font" panose="03050602040000000000" pitchFamily="66" charset="0"/>
              </a:rPr>
              <a:t>Grey skirt/pinafore  </a:t>
            </a:r>
          </a:p>
          <a:p>
            <a:r>
              <a:rPr lang="en-US" dirty="0">
                <a:latin typeface="Debbie Hepplewhite Print Font" panose="03050602040000000000" pitchFamily="66" charset="0"/>
              </a:rPr>
              <a:t>White, grey socks or red, green or grey tights </a:t>
            </a:r>
          </a:p>
          <a:p>
            <a:r>
              <a:rPr lang="en-US" dirty="0">
                <a:latin typeface="Debbie Hepplewhite Print Font" panose="03050602040000000000" pitchFamily="66" charset="0"/>
              </a:rPr>
              <a:t>Black conventional low shoes</a:t>
            </a:r>
          </a:p>
          <a:p>
            <a:r>
              <a:rPr lang="en-US" dirty="0">
                <a:latin typeface="Debbie Hepplewhite Print Font" panose="03050602040000000000" pitchFamily="66" charset="0"/>
              </a:rPr>
              <a:t>In the spring/ summer term children may wear a green check dress.</a:t>
            </a:r>
          </a:p>
        </p:txBody>
      </p:sp>
    </p:spTree>
    <p:extLst>
      <p:ext uri="{BB962C8B-B14F-4D97-AF65-F5344CB8AC3E}">
        <p14:creationId xmlns:p14="http://schemas.microsoft.com/office/powerpoint/2010/main" val="67699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KS2 PE kit</a:t>
            </a:r>
          </a:p>
        </p:txBody>
      </p:sp>
      <p:sp>
        <p:nvSpPr>
          <p:cNvPr id="3" name="Content Placeholder 2"/>
          <p:cNvSpPr>
            <a:spLocks noGrp="1"/>
          </p:cNvSpPr>
          <p:nvPr>
            <p:ph idx="1"/>
          </p:nvPr>
        </p:nvSpPr>
        <p:spPr>
          <a:xfrm>
            <a:off x="315036" y="1528160"/>
            <a:ext cx="7918269" cy="4297680"/>
          </a:xfrm>
        </p:spPr>
        <p:txBody>
          <a:bodyPr>
            <a:normAutofit fontScale="92500" lnSpcReduction="10000"/>
          </a:bodyPr>
          <a:lstStyle/>
          <a:p>
            <a:pPr marL="0" indent="0">
              <a:buNone/>
            </a:pPr>
            <a:r>
              <a:rPr lang="en-US" u="sng" dirty="0">
                <a:latin typeface="Debbie Hepplewhite Print Font" panose="03050602040000000000" pitchFamily="66" charset="0"/>
              </a:rPr>
              <a:t>Indoor P.E. Kit </a:t>
            </a:r>
          </a:p>
          <a:p>
            <a:r>
              <a:rPr lang="en-US" dirty="0">
                <a:latin typeface="Debbie Hepplewhite Print Font" panose="03050602040000000000" pitchFamily="66" charset="0"/>
              </a:rPr>
              <a:t>White P.E. T-shirt (plain or with school logo) </a:t>
            </a:r>
          </a:p>
          <a:p>
            <a:r>
              <a:rPr lang="en-US" dirty="0">
                <a:latin typeface="Debbie Hepplewhite Print Font" panose="03050602040000000000" pitchFamily="66" charset="0"/>
              </a:rPr>
              <a:t>Black shorts or </a:t>
            </a:r>
            <a:r>
              <a:rPr lang="en-US" dirty="0" err="1">
                <a:latin typeface="Debbie Hepplewhite Print Font" panose="03050602040000000000" pitchFamily="66" charset="0"/>
              </a:rPr>
              <a:t>skorts</a:t>
            </a:r>
            <a:r>
              <a:rPr lang="en-US" dirty="0">
                <a:latin typeface="Debbie Hepplewhite Print Font" panose="03050602040000000000" pitchFamily="66" charset="0"/>
              </a:rPr>
              <a:t> of a reasonable length may also be worn (not </a:t>
            </a:r>
            <a:r>
              <a:rPr lang="en-US" dirty="0" err="1">
                <a:latin typeface="Debbie Hepplewhite Print Font" panose="03050602040000000000" pitchFamily="66" charset="0"/>
              </a:rPr>
              <a:t>lycra</a:t>
            </a:r>
            <a:r>
              <a:rPr lang="en-US" dirty="0">
                <a:latin typeface="Debbie Hepplewhite Print Font" panose="03050602040000000000" pitchFamily="66" charset="0"/>
              </a:rPr>
              <a:t> or cycling shorts for health/hygiene reasons) </a:t>
            </a:r>
          </a:p>
          <a:p>
            <a:pPr marL="0" indent="0">
              <a:buNone/>
            </a:pPr>
            <a:r>
              <a:rPr lang="en-US" u="sng" dirty="0">
                <a:latin typeface="Debbie Hepplewhite Print Font" panose="03050602040000000000" pitchFamily="66" charset="0"/>
              </a:rPr>
              <a:t>Outdoor P.E. Kit</a:t>
            </a:r>
            <a:r>
              <a:rPr lang="en-US" dirty="0">
                <a:latin typeface="Debbie Hepplewhite Print Font" panose="03050602040000000000" pitchFamily="66" charset="0"/>
              </a:rPr>
              <a:t> </a:t>
            </a:r>
          </a:p>
          <a:p>
            <a:r>
              <a:rPr lang="en-US" dirty="0">
                <a:latin typeface="Debbie Hepplewhite Print Font" panose="03050602040000000000" pitchFamily="66" charset="0"/>
              </a:rPr>
              <a:t>Black jogging bottoms (for winter P.E.) </a:t>
            </a:r>
          </a:p>
          <a:p>
            <a:r>
              <a:rPr lang="en-US" dirty="0">
                <a:latin typeface="Debbie Hepplewhite Print Font" panose="03050602040000000000" pitchFamily="66" charset="0"/>
              </a:rPr>
              <a:t>Plain black or green hoody or jumper </a:t>
            </a:r>
          </a:p>
          <a:p>
            <a:r>
              <a:rPr lang="en-US" dirty="0">
                <a:latin typeface="Debbie Hepplewhite Print Font" panose="03050602040000000000" pitchFamily="66" charset="0"/>
              </a:rPr>
              <a:t>Dark </a:t>
            </a:r>
            <a:r>
              <a:rPr lang="en-US" dirty="0" err="1">
                <a:latin typeface="Debbie Hepplewhite Print Font" panose="03050602040000000000" pitchFamily="66" charset="0"/>
              </a:rPr>
              <a:t>Coloured</a:t>
            </a:r>
            <a:r>
              <a:rPr lang="en-US" dirty="0">
                <a:latin typeface="Debbie Hepplewhite Print Font" panose="03050602040000000000" pitchFamily="66" charset="0"/>
              </a:rPr>
              <a:t> Trainers </a:t>
            </a:r>
          </a:p>
          <a:p>
            <a:pPr marL="0" indent="0" algn="ctr">
              <a:buNone/>
            </a:pPr>
            <a:r>
              <a:rPr lang="en-US" dirty="0">
                <a:latin typeface="Debbie Hepplewhite Print Font" panose="03050602040000000000" pitchFamily="66" charset="0"/>
              </a:rPr>
              <a:t>ALL PE kit needs to be labelled (including pumps and trainers) and kept in a named green kit bag </a:t>
            </a:r>
          </a:p>
          <a:p>
            <a:pPr marL="0" indent="0" algn="ctr">
              <a:buNone/>
            </a:pPr>
            <a:r>
              <a:rPr lang="en-US" dirty="0">
                <a:latin typeface="Debbie Hepplewhite Print Font" panose="03050602040000000000" pitchFamily="66" charset="0"/>
              </a:rPr>
              <a:t>Please note that branded sportswear is NOT part of our school uniform policy</a:t>
            </a:r>
          </a:p>
          <a:p>
            <a:endParaRPr lang="en-US" dirty="0"/>
          </a:p>
        </p:txBody>
      </p:sp>
    </p:spTree>
    <p:extLst>
      <p:ext uri="{BB962C8B-B14F-4D97-AF65-F5344CB8AC3E}">
        <p14:creationId xmlns:p14="http://schemas.microsoft.com/office/powerpoint/2010/main" val="59915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Swimming in Year 3</a:t>
            </a:r>
          </a:p>
        </p:txBody>
      </p:sp>
      <p:sp>
        <p:nvSpPr>
          <p:cNvPr id="3" name="Content Placeholder 2"/>
          <p:cNvSpPr>
            <a:spLocks noGrp="1"/>
          </p:cNvSpPr>
          <p:nvPr>
            <p:ph idx="1"/>
          </p:nvPr>
        </p:nvSpPr>
        <p:spPr>
          <a:xfrm>
            <a:off x="196516" y="1627854"/>
            <a:ext cx="8556171" cy="4637314"/>
          </a:xfrm>
        </p:spPr>
        <p:txBody>
          <a:bodyPr>
            <a:normAutofit lnSpcReduction="10000"/>
          </a:bodyPr>
          <a:lstStyle/>
          <a:p>
            <a:pPr marL="0" indent="0">
              <a:buNone/>
            </a:pPr>
            <a:r>
              <a:rPr lang="en-US" dirty="0">
                <a:latin typeface="Debbie Hepplewhite Print Font" panose="03050602040000000000" pitchFamily="66" charset="0"/>
              </a:rPr>
              <a:t>We </a:t>
            </a:r>
            <a:r>
              <a:rPr lang="en-US" dirty="0" smtClean="0">
                <a:latin typeface="Debbie Hepplewhite Print Font" panose="03050602040000000000" pitchFamily="66" charset="0"/>
              </a:rPr>
              <a:t>should</a:t>
            </a:r>
            <a:r>
              <a:rPr lang="en-US" dirty="0" smtClean="0">
                <a:latin typeface="Debbie Hepplewhite Print Font" panose="03050602040000000000" pitchFamily="66" charset="0"/>
              </a:rPr>
              <a:t> </a:t>
            </a:r>
            <a:r>
              <a:rPr lang="en-US" dirty="0">
                <a:latin typeface="Debbie Hepplewhite Print Font" panose="03050602040000000000" pitchFamily="66" charset="0"/>
              </a:rPr>
              <a:t>be going swimming in the Spring term on Wednesday afternoons. </a:t>
            </a:r>
            <a:r>
              <a:rPr lang="en-US" dirty="0" smtClean="0">
                <a:latin typeface="Debbie Hepplewhite Print Font" panose="03050602040000000000" pitchFamily="66" charset="0"/>
              </a:rPr>
              <a:t>(due to the current situation this will be confirmed closer to the time)</a:t>
            </a: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This will take place at </a:t>
            </a:r>
            <a:r>
              <a:rPr lang="en-US" dirty="0" err="1">
                <a:latin typeface="Debbie Hepplewhite Print Font" panose="03050602040000000000" pitchFamily="66" charset="0"/>
              </a:rPr>
              <a:t>Perdiswell</a:t>
            </a:r>
            <a:r>
              <a:rPr lang="en-US" dirty="0">
                <a:latin typeface="Debbie Hepplewhite Print Font" panose="03050602040000000000" pitchFamily="66" charset="0"/>
              </a:rPr>
              <a:t> Leisure center. </a:t>
            </a:r>
          </a:p>
          <a:p>
            <a:pPr marL="0" indent="0">
              <a:buNone/>
            </a:pPr>
            <a:r>
              <a:rPr lang="en-US" dirty="0" err="1">
                <a:latin typeface="Debbie Hepplewhite Print Font" panose="03050602040000000000" pitchFamily="66" charset="0"/>
              </a:rPr>
              <a:t>Mrs</a:t>
            </a:r>
            <a:r>
              <a:rPr lang="en-US" dirty="0">
                <a:latin typeface="Debbie Hepplewhite Print Font" panose="03050602040000000000" pitchFamily="66" charset="0"/>
              </a:rPr>
              <a:t> Atkinson and </a:t>
            </a:r>
            <a:r>
              <a:rPr lang="en-US" dirty="0" err="1">
                <a:latin typeface="Debbie Hepplewhite Print Font" panose="03050602040000000000" pitchFamily="66" charset="0"/>
              </a:rPr>
              <a:t>Mrs</a:t>
            </a:r>
            <a:r>
              <a:rPr lang="en-US" dirty="0">
                <a:latin typeface="Debbie Hepplewhite Print Font" panose="03050602040000000000" pitchFamily="66" charset="0"/>
              </a:rPr>
              <a:t> Boswell will accompany them as they are trained swimming instructors.</a:t>
            </a:r>
          </a:p>
          <a:p>
            <a:pPr marL="0" indent="0">
              <a:buNone/>
            </a:pPr>
            <a:endParaRPr lang="en-US" dirty="0">
              <a:latin typeface="Debbie Hepplewhite Print Font" panose="03050602040000000000" pitchFamily="66" charset="0"/>
            </a:endParaRPr>
          </a:p>
          <a:p>
            <a:pPr marL="0" indent="0" algn="ctr">
              <a:buNone/>
            </a:pPr>
            <a:r>
              <a:rPr lang="en-US" u="sng" dirty="0">
                <a:latin typeface="Debbie Hepplewhite Print Font" panose="03050602040000000000" pitchFamily="66" charset="0"/>
              </a:rPr>
              <a:t>Swimming Kit </a:t>
            </a:r>
          </a:p>
          <a:p>
            <a:r>
              <a:rPr lang="en-US" dirty="0">
                <a:latin typeface="Debbie Hepplewhite Print Font" panose="03050602040000000000" pitchFamily="66" charset="0"/>
              </a:rPr>
              <a:t>Swimming trunks/costume (not </a:t>
            </a:r>
            <a:r>
              <a:rPr lang="en-US" dirty="0" err="1">
                <a:latin typeface="Debbie Hepplewhite Print Font" panose="03050602040000000000" pitchFamily="66" charset="0"/>
              </a:rPr>
              <a:t>Bermudas</a:t>
            </a:r>
            <a:r>
              <a:rPr lang="en-US" dirty="0">
                <a:latin typeface="Debbie Hepplewhite Print Font" panose="03050602040000000000" pitchFamily="66" charset="0"/>
              </a:rPr>
              <a:t>, shorts or bikini) </a:t>
            </a:r>
          </a:p>
          <a:p>
            <a:r>
              <a:rPr lang="en-US" dirty="0">
                <a:latin typeface="Debbie Hepplewhite Print Font" panose="03050602040000000000" pitchFamily="66" charset="0"/>
              </a:rPr>
              <a:t>Swimming cap </a:t>
            </a:r>
          </a:p>
          <a:p>
            <a:r>
              <a:rPr lang="en-US" dirty="0">
                <a:latin typeface="Debbie Hepplewhite Print Font" panose="03050602040000000000" pitchFamily="66" charset="0"/>
              </a:rPr>
              <a:t>Towel </a:t>
            </a:r>
          </a:p>
          <a:p>
            <a:r>
              <a:rPr lang="en-US" dirty="0">
                <a:latin typeface="Debbie Hepplewhite Print Font" panose="03050602040000000000" pitchFamily="66" charset="0"/>
              </a:rPr>
              <a:t>Waterproof bag</a:t>
            </a:r>
          </a:p>
          <a:p>
            <a:pPr marL="0" indent="0">
              <a:buNone/>
            </a:pPr>
            <a:endParaRPr lang="en-US" dirty="0"/>
          </a:p>
        </p:txBody>
      </p:sp>
      <p:pic>
        <p:nvPicPr>
          <p:cNvPr id="4" name="Picture 3">
            <a:extLst>
              <a:ext uri="{FF2B5EF4-FFF2-40B4-BE49-F238E27FC236}">
                <a16:creationId xmlns:a16="http://schemas.microsoft.com/office/drawing/2014/main" id="{D5A09847-5317-4707-8FB6-8C771FFE2B00}"/>
              </a:ext>
            </a:extLst>
          </p:cNvPr>
          <p:cNvPicPr>
            <a:picLocks noChangeAspect="1"/>
          </p:cNvPicPr>
          <p:nvPr/>
        </p:nvPicPr>
        <p:blipFill>
          <a:blip r:embed="rId2"/>
          <a:stretch>
            <a:fillRect/>
          </a:stretch>
        </p:blipFill>
        <p:spPr>
          <a:xfrm>
            <a:off x="4058014" y="5109430"/>
            <a:ext cx="1846019" cy="1138970"/>
          </a:xfrm>
          <a:prstGeom prst="rect">
            <a:avLst/>
          </a:prstGeom>
        </p:spPr>
      </p:pic>
    </p:spTree>
    <p:extLst>
      <p:ext uri="{BB962C8B-B14F-4D97-AF65-F5344CB8AC3E}">
        <p14:creationId xmlns:p14="http://schemas.microsoft.com/office/powerpoint/2010/main" val="120398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5962"/>
            <a:ext cx="7183273" cy="1320800"/>
          </a:xfrm>
        </p:spPr>
        <p:txBody>
          <a:bodyPr/>
          <a:lstStyle/>
          <a:p>
            <a:pPr algn="ctr"/>
            <a:r>
              <a:rPr lang="en-US" b="1" u="sng" dirty="0">
                <a:latin typeface="Debbie Hepplewhite Print Font" panose="03050602040000000000" pitchFamily="66" charset="0"/>
              </a:rPr>
              <a:t>Lunch and break times</a:t>
            </a:r>
          </a:p>
        </p:txBody>
      </p:sp>
      <p:sp>
        <p:nvSpPr>
          <p:cNvPr id="3" name="Content Placeholder 2"/>
          <p:cNvSpPr>
            <a:spLocks noGrp="1"/>
          </p:cNvSpPr>
          <p:nvPr>
            <p:ph idx="1"/>
          </p:nvPr>
        </p:nvSpPr>
        <p:spPr>
          <a:xfrm>
            <a:off x="176592" y="1765625"/>
            <a:ext cx="7946923" cy="3856666"/>
          </a:xfrm>
        </p:spPr>
        <p:txBody>
          <a:bodyPr>
            <a:normAutofit fontScale="85000" lnSpcReduction="20000"/>
          </a:bodyPr>
          <a:lstStyle/>
          <a:p>
            <a:pPr marL="0" indent="0">
              <a:buNone/>
            </a:pPr>
            <a:r>
              <a:rPr lang="en-US" b="1" dirty="0">
                <a:latin typeface="Debbie Hepplewhite Print Font" panose="03050602040000000000" pitchFamily="66" charset="0"/>
              </a:rPr>
              <a:t>Break time in Year 3 and 4 is at 10.15am. </a:t>
            </a:r>
          </a:p>
          <a:p>
            <a:r>
              <a:rPr lang="en-US" dirty="0">
                <a:latin typeface="Debbie Hepplewhite Print Font" panose="03050602040000000000" pitchFamily="66" charset="0"/>
              </a:rPr>
              <a:t>Due to the fact we are a growing school, with limited space on the playground, LKS2 and UKS2 will have different break times. </a:t>
            </a:r>
          </a:p>
          <a:p>
            <a:r>
              <a:rPr lang="en-US" dirty="0">
                <a:latin typeface="Debbie Hepplewhite Print Font" panose="03050602040000000000" pitchFamily="66" charset="0"/>
              </a:rPr>
              <a:t>Snacks and drinks will be available from the kitchen window and are priced at 30p each. </a:t>
            </a:r>
          </a:p>
          <a:p>
            <a:pPr marL="0" indent="0">
              <a:buNone/>
            </a:pPr>
            <a:endParaRPr lang="en-US" b="1" dirty="0">
              <a:latin typeface="Debbie Hepplewhite Print Font" panose="03050602040000000000" pitchFamily="66" charset="0"/>
            </a:endParaRPr>
          </a:p>
          <a:p>
            <a:pPr marL="0" indent="0">
              <a:buNone/>
            </a:pPr>
            <a:r>
              <a:rPr lang="en-US" b="1" dirty="0">
                <a:latin typeface="Debbie Hepplewhite Print Font" panose="03050602040000000000" pitchFamily="66" charset="0"/>
              </a:rPr>
              <a:t>Lunch time for KS2 will be at 12.45pm- 1.45pm. </a:t>
            </a:r>
          </a:p>
          <a:p>
            <a:r>
              <a:rPr lang="en-US" dirty="0">
                <a:latin typeface="Debbie Hepplewhite Print Font" panose="03050602040000000000" pitchFamily="66" charset="0"/>
              </a:rPr>
              <a:t>Lunch orders must be in by Thursday for the following week. Children can either bring in the money and their menu choices in a labeled envelope or you can pay and order online. Lunch cost is £2.00 per day. </a:t>
            </a:r>
            <a:r>
              <a:rPr lang="en-US" dirty="0" smtClean="0">
                <a:latin typeface="Debbie Hepplewhite Print Font" panose="03050602040000000000" pitchFamily="66" charset="0"/>
              </a:rPr>
              <a:t>(subject to change)</a:t>
            </a:r>
            <a:endParaRPr lang="en-US" dirty="0">
              <a:latin typeface="Debbie Hepplewhite Print Font" panose="03050602040000000000" pitchFamily="66" charset="0"/>
            </a:endParaRPr>
          </a:p>
          <a:p>
            <a:r>
              <a:rPr lang="en-US" dirty="0">
                <a:latin typeface="Debbie Hepplewhite Print Font" panose="03050602040000000000" pitchFamily="66" charset="0"/>
              </a:rPr>
              <a:t>A menu will be sent home with your child before </a:t>
            </a:r>
            <a:r>
              <a:rPr lang="en-US" dirty="0" smtClean="0">
                <a:latin typeface="Debbie Hepplewhite Print Font" panose="03050602040000000000" pitchFamily="66" charset="0"/>
              </a:rPr>
              <a:t>each term so they can choose if they would like a hot dinner or bring their own packed lunch. </a:t>
            </a:r>
            <a:endParaRPr lang="en-US" dirty="0">
              <a:latin typeface="Debbie Hepplewhite Print Font" panose="03050602040000000000" pitchFamily="66" charset="0"/>
            </a:endParaRPr>
          </a:p>
        </p:txBody>
      </p:sp>
      <p:pic>
        <p:nvPicPr>
          <p:cNvPr id="4" name="Picture 3">
            <a:extLst>
              <a:ext uri="{FF2B5EF4-FFF2-40B4-BE49-F238E27FC236}">
                <a16:creationId xmlns:a16="http://schemas.microsoft.com/office/drawing/2014/main" id="{EEE43A0B-99A5-4A96-9B9A-111C0F835968}"/>
              </a:ext>
            </a:extLst>
          </p:cNvPr>
          <p:cNvPicPr>
            <a:picLocks noChangeAspect="1"/>
          </p:cNvPicPr>
          <p:nvPr/>
        </p:nvPicPr>
        <p:blipFill>
          <a:blip r:embed="rId2"/>
          <a:stretch>
            <a:fillRect/>
          </a:stretch>
        </p:blipFill>
        <p:spPr>
          <a:xfrm>
            <a:off x="7541204" y="216726"/>
            <a:ext cx="1426204" cy="1862797"/>
          </a:xfrm>
          <a:prstGeom prst="rect">
            <a:avLst/>
          </a:prstGeom>
        </p:spPr>
      </p:pic>
    </p:spTree>
    <p:extLst>
      <p:ext uri="{BB962C8B-B14F-4D97-AF65-F5344CB8AC3E}">
        <p14:creationId xmlns:p14="http://schemas.microsoft.com/office/powerpoint/2010/main" val="43882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Assessment/Testing</a:t>
            </a:r>
          </a:p>
        </p:txBody>
      </p:sp>
      <p:sp>
        <p:nvSpPr>
          <p:cNvPr id="3" name="Content Placeholder 2"/>
          <p:cNvSpPr>
            <a:spLocks noGrp="1"/>
          </p:cNvSpPr>
          <p:nvPr>
            <p:ph idx="1"/>
          </p:nvPr>
        </p:nvSpPr>
        <p:spPr>
          <a:xfrm>
            <a:off x="239585" y="1620486"/>
            <a:ext cx="7087739" cy="3880773"/>
          </a:xfrm>
        </p:spPr>
        <p:txBody>
          <a:bodyPr>
            <a:normAutofit fontScale="92500" lnSpcReduction="20000"/>
          </a:bodyPr>
          <a:lstStyle/>
          <a:p>
            <a:pPr marL="0" indent="0">
              <a:buNone/>
            </a:pPr>
            <a:r>
              <a:rPr lang="en-US" dirty="0">
                <a:latin typeface="Debbie Hepplewhite Print Font" panose="03050602040000000000" pitchFamily="66" charset="0"/>
              </a:rPr>
              <a:t>In KS2 children sit the NFER tests twice a year, once in Autumn 2 and again in Summer 1</a:t>
            </a:r>
            <a:r>
              <a:rPr lang="en-US" dirty="0" smtClean="0">
                <a:latin typeface="Debbie Hepplewhite Print Font" panose="03050602040000000000" pitchFamily="66" charset="0"/>
              </a:rPr>
              <a:t>.</a:t>
            </a:r>
          </a:p>
          <a:p>
            <a:pPr marL="0" indent="0">
              <a:buNone/>
            </a:pPr>
            <a:r>
              <a:rPr lang="en-US" dirty="0" smtClean="0">
                <a:latin typeface="Debbie Hepplewhite Print Font" panose="03050602040000000000" pitchFamily="66" charset="0"/>
              </a:rPr>
              <a:t>(</a:t>
            </a:r>
            <a:r>
              <a:rPr lang="en-US" dirty="0" smtClean="0">
                <a:solidFill>
                  <a:srgbClr val="7030A0"/>
                </a:solidFill>
                <a:latin typeface="Debbie Hepplewhite Print Font" panose="03050602040000000000" pitchFamily="66" charset="0"/>
              </a:rPr>
              <a:t>Due to the current situation this may not happen)</a:t>
            </a:r>
            <a:endParaRPr lang="en-US" dirty="0">
              <a:solidFill>
                <a:srgbClr val="7030A0"/>
              </a:solidFill>
              <a:latin typeface="Debbie Hepplewhite Print Font" panose="03050602040000000000" pitchFamily="66" charset="0"/>
            </a:endParaRPr>
          </a:p>
          <a:p>
            <a:pPr marL="0" indent="0">
              <a:buNone/>
            </a:pP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These test </a:t>
            </a:r>
            <a:r>
              <a:rPr lang="en-US" dirty="0" err="1">
                <a:latin typeface="Debbie Hepplewhite Print Font" panose="03050602040000000000" pitchFamily="66" charset="0"/>
              </a:rPr>
              <a:t>Maths</a:t>
            </a:r>
            <a:r>
              <a:rPr lang="en-US" dirty="0">
                <a:latin typeface="Debbie Hepplewhite Print Font" panose="03050602040000000000" pitchFamily="66" charset="0"/>
              </a:rPr>
              <a:t>, reading, spelling, SPAG and writing skills.</a:t>
            </a:r>
          </a:p>
          <a:p>
            <a:pPr marL="0" indent="0">
              <a:buNone/>
            </a:pPr>
            <a:r>
              <a:rPr lang="en-US" dirty="0">
                <a:latin typeface="Debbie Hepplewhite Print Font" panose="03050602040000000000" pitchFamily="66" charset="0"/>
              </a:rPr>
              <a:t>These form part of an in school assessment to help us monitor your child’s progress.  </a:t>
            </a:r>
          </a:p>
          <a:p>
            <a:pPr marL="0" indent="0">
              <a:buNone/>
            </a:pPr>
            <a:r>
              <a:rPr lang="en-US" dirty="0">
                <a:latin typeface="Debbie Hepplewhite Print Font" panose="03050602040000000000" pitchFamily="66" charset="0"/>
              </a:rPr>
              <a:t>Weekly/bi weekly testing;</a:t>
            </a:r>
          </a:p>
          <a:p>
            <a:r>
              <a:rPr lang="en-US" dirty="0">
                <a:latin typeface="Debbie Hepplewhite Print Font" panose="03050602040000000000" pitchFamily="66" charset="0"/>
              </a:rPr>
              <a:t>Spellings</a:t>
            </a:r>
          </a:p>
          <a:p>
            <a:r>
              <a:rPr lang="en-US" dirty="0">
                <a:latin typeface="Debbie Hepplewhite Print Font" panose="03050602040000000000" pitchFamily="66" charset="0"/>
              </a:rPr>
              <a:t>Times tables</a:t>
            </a:r>
          </a:p>
          <a:p>
            <a:r>
              <a:rPr lang="en-US" dirty="0">
                <a:latin typeface="Debbie Hepplewhite Print Font" panose="03050602040000000000" pitchFamily="66" charset="0"/>
              </a:rPr>
              <a:t>Accelerated reader</a:t>
            </a:r>
          </a:p>
        </p:txBody>
      </p:sp>
      <p:pic>
        <p:nvPicPr>
          <p:cNvPr id="4" name="Picture 3">
            <a:extLst>
              <a:ext uri="{FF2B5EF4-FFF2-40B4-BE49-F238E27FC236}">
                <a16:creationId xmlns:a16="http://schemas.microsoft.com/office/drawing/2014/main" id="{65E82208-32F1-4AD6-9515-8908F7072247}"/>
              </a:ext>
            </a:extLst>
          </p:cNvPr>
          <p:cNvPicPr>
            <a:picLocks noChangeAspect="1"/>
          </p:cNvPicPr>
          <p:nvPr/>
        </p:nvPicPr>
        <p:blipFill>
          <a:blip r:embed="rId2"/>
          <a:stretch>
            <a:fillRect/>
          </a:stretch>
        </p:blipFill>
        <p:spPr>
          <a:xfrm>
            <a:off x="4582602" y="4411220"/>
            <a:ext cx="1904999" cy="1652587"/>
          </a:xfrm>
          <a:prstGeom prst="rect">
            <a:avLst/>
          </a:prstGeom>
        </p:spPr>
      </p:pic>
    </p:spTree>
    <p:extLst>
      <p:ext uri="{BB962C8B-B14F-4D97-AF65-F5344CB8AC3E}">
        <p14:creationId xmlns:p14="http://schemas.microsoft.com/office/powerpoint/2010/main" val="80623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Debbie Hepplewhite Print Font" panose="03050602040000000000" pitchFamily="66" charset="0"/>
              </a:rPr>
              <a:t>Website</a:t>
            </a:r>
          </a:p>
        </p:txBody>
      </p:sp>
      <p:sp>
        <p:nvSpPr>
          <p:cNvPr id="3" name="Content Placeholder 2"/>
          <p:cNvSpPr>
            <a:spLocks noGrp="1"/>
          </p:cNvSpPr>
          <p:nvPr>
            <p:ph idx="1"/>
          </p:nvPr>
        </p:nvSpPr>
        <p:spPr>
          <a:xfrm>
            <a:off x="369627" y="1681780"/>
            <a:ext cx="7519219" cy="4243221"/>
          </a:xfrm>
        </p:spPr>
        <p:txBody>
          <a:bodyPr>
            <a:normAutofit/>
          </a:bodyPr>
          <a:lstStyle/>
          <a:p>
            <a:pPr marL="0" indent="0">
              <a:buNone/>
            </a:pPr>
            <a:r>
              <a:rPr lang="en-US" dirty="0">
                <a:latin typeface="Debbie Hepplewhite Print Font" panose="03050602040000000000" pitchFamily="66" charset="0"/>
              </a:rPr>
              <a:t>Curriculum letters will be sent out at the beginning of every term.</a:t>
            </a:r>
          </a:p>
          <a:p>
            <a:pPr marL="0" indent="0">
              <a:buNone/>
            </a:pPr>
            <a:r>
              <a:rPr lang="en-US" dirty="0">
                <a:latin typeface="Debbie Hepplewhite Print Font" panose="03050602040000000000" pitchFamily="66" charset="0"/>
              </a:rPr>
              <a:t>Please look at our Year 3 webpage throughout the year for-</a:t>
            </a:r>
          </a:p>
          <a:p>
            <a:r>
              <a:rPr lang="en-US" dirty="0">
                <a:latin typeface="Debbie Hepplewhite Print Font" panose="03050602040000000000" pitchFamily="66" charset="0"/>
              </a:rPr>
              <a:t>Blogs/ pictures of what we have been up to.</a:t>
            </a:r>
          </a:p>
          <a:p>
            <a:r>
              <a:rPr lang="en-US" dirty="0">
                <a:latin typeface="Debbie Hepplewhite Print Font" panose="03050602040000000000" pitchFamily="66" charset="0"/>
              </a:rPr>
              <a:t>Homework</a:t>
            </a:r>
          </a:p>
          <a:p>
            <a:r>
              <a:rPr lang="en-US" dirty="0">
                <a:latin typeface="Debbie Hepplewhite Print Font" panose="03050602040000000000" pitchFamily="66" charset="0"/>
              </a:rPr>
              <a:t>Curriculum letters</a:t>
            </a:r>
          </a:p>
          <a:p>
            <a:r>
              <a:rPr lang="en-US" dirty="0">
                <a:latin typeface="Debbie Hepplewhite Print Font" panose="03050602040000000000" pitchFamily="66" charset="0"/>
              </a:rPr>
              <a:t>Golden certificate winners</a:t>
            </a:r>
          </a:p>
          <a:p>
            <a:r>
              <a:rPr lang="en-US" dirty="0">
                <a:latin typeface="Debbie Hepplewhite Print Font" panose="03050602040000000000" pitchFamily="66" charset="0"/>
              </a:rPr>
              <a:t>Links for extra English/</a:t>
            </a:r>
            <a:r>
              <a:rPr lang="en-US" dirty="0" err="1">
                <a:latin typeface="Debbie Hepplewhite Print Font" panose="03050602040000000000" pitchFamily="66" charset="0"/>
              </a:rPr>
              <a:t>Maths</a:t>
            </a:r>
            <a:r>
              <a:rPr lang="en-US" dirty="0">
                <a:latin typeface="Debbie Hepplewhite Print Font" panose="03050602040000000000" pitchFamily="66" charset="0"/>
              </a:rPr>
              <a:t> practice</a:t>
            </a:r>
          </a:p>
        </p:txBody>
      </p:sp>
    </p:spTree>
    <p:extLst>
      <p:ext uri="{BB962C8B-B14F-4D97-AF65-F5344CB8AC3E}">
        <p14:creationId xmlns:p14="http://schemas.microsoft.com/office/powerpoint/2010/main" val="115203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Tour of the classroom</a:t>
            </a:r>
          </a:p>
        </p:txBody>
      </p:sp>
      <p:sp>
        <p:nvSpPr>
          <p:cNvPr id="3" name="Content Placeholder 2"/>
          <p:cNvSpPr>
            <a:spLocks noGrp="1"/>
          </p:cNvSpPr>
          <p:nvPr>
            <p:ph idx="1"/>
          </p:nvPr>
        </p:nvSpPr>
        <p:spPr>
          <a:xfrm>
            <a:off x="135854" y="1270000"/>
            <a:ext cx="7961671" cy="3237234"/>
          </a:xfrm>
        </p:spPr>
        <p:txBody>
          <a:bodyPr>
            <a:normAutofit fontScale="92500" lnSpcReduction="10000"/>
          </a:bodyPr>
          <a:lstStyle/>
          <a:p>
            <a:pPr marL="0" indent="0" algn="ctr">
              <a:buNone/>
            </a:pPr>
            <a:endParaRPr lang="en-US" dirty="0"/>
          </a:p>
          <a:p>
            <a:pPr marL="0" indent="0" algn="ctr">
              <a:buNone/>
            </a:pPr>
            <a:endParaRPr lang="en-US" dirty="0">
              <a:latin typeface="Debbie Hepplewhite Print Font" panose="03050602040000000000" pitchFamily="66" charset="0"/>
            </a:endParaRPr>
          </a:p>
          <a:p>
            <a:pPr marL="0" indent="0" algn="ctr">
              <a:buNone/>
            </a:pPr>
            <a:r>
              <a:rPr lang="en-US" dirty="0">
                <a:latin typeface="Debbie Hepplewhite Print Font" panose="03050602040000000000" pitchFamily="66" charset="0"/>
              </a:rPr>
              <a:t>If you are interested in seeing your child's new classroom </a:t>
            </a:r>
            <a:r>
              <a:rPr lang="en-US" dirty="0" smtClean="0">
                <a:latin typeface="Debbie Hepplewhite Print Font" panose="03050602040000000000" pitchFamily="66" charset="0"/>
              </a:rPr>
              <a:t>take a look at the virtual tour on the year 3 page. The classrooms might look a bit different in September! </a:t>
            </a:r>
            <a:endParaRPr lang="en-US" dirty="0">
              <a:latin typeface="Debbie Hepplewhite Print Font" panose="03050602040000000000" pitchFamily="66" charset="0"/>
            </a:endParaRPr>
          </a:p>
          <a:p>
            <a:pPr marL="0" indent="0" algn="ctr">
              <a:buNone/>
            </a:pPr>
            <a:endParaRPr lang="en-US" dirty="0">
              <a:latin typeface="Debbie Hepplewhite Print Font" panose="03050602040000000000" pitchFamily="66" charset="0"/>
            </a:endParaRPr>
          </a:p>
          <a:p>
            <a:pPr marL="0" indent="0" algn="ctr">
              <a:buNone/>
            </a:pPr>
            <a:r>
              <a:rPr lang="en-US" dirty="0">
                <a:latin typeface="Debbie Hepplewhite Print Font" panose="03050602040000000000" pitchFamily="66" charset="0"/>
              </a:rPr>
              <a:t>If you have any questions or concerns please feel free to </a:t>
            </a:r>
            <a:r>
              <a:rPr lang="en-US" dirty="0" smtClean="0">
                <a:latin typeface="Debbie Hepplewhite Print Font" panose="03050602040000000000" pitchFamily="66" charset="0"/>
              </a:rPr>
              <a:t>email us on the following addresses:</a:t>
            </a:r>
            <a:endParaRPr lang="en-US" dirty="0" smtClean="0">
              <a:latin typeface="Debbie Hepplewhite Print Font" panose="03050602040000000000" pitchFamily="66" charset="0"/>
            </a:endParaRPr>
          </a:p>
          <a:p>
            <a:pPr marL="0" indent="0" algn="ctr">
              <a:buNone/>
            </a:pPr>
            <a:r>
              <a:rPr lang="en-US" dirty="0" smtClean="0">
                <a:latin typeface="Debbie Hepplewhite Print Font" panose="03050602040000000000" pitchFamily="66" charset="0"/>
                <a:hlinkClick r:id="rId2"/>
              </a:rPr>
              <a:t>year3pearclassroom@st-josephs-pri.worcs.sch.uk</a:t>
            </a:r>
            <a:endParaRPr lang="en-US" dirty="0" smtClean="0">
              <a:latin typeface="Debbie Hepplewhite Print Font" panose="03050602040000000000" pitchFamily="66" charset="0"/>
            </a:endParaRPr>
          </a:p>
          <a:p>
            <a:pPr marL="0" indent="0" algn="ctr">
              <a:buNone/>
            </a:pPr>
            <a:r>
              <a:rPr lang="en-US" dirty="0" smtClean="0">
                <a:latin typeface="Debbie Hepplewhite Print Font" panose="03050602040000000000" pitchFamily="66" charset="0"/>
                <a:hlinkClick r:id="rId3"/>
              </a:rPr>
              <a:t>year3oakclassroom@st-josephs-pri.worcs.sch.uk</a:t>
            </a:r>
            <a:r>
              <a:rPr lang="en-US" dirty="0" smtClean="0">
                <a:latin typeface="Debbie Hepplewhite Print Font" panose="03050602040000000000" pitchFamily="66" charset="0"/>
              </a:rPr>
              <a:t> </a:t>
            </a:r>
            <a:endParaRPr lang="en-US" dirty="0">
              <a:latin typeface="Debbie Hepplewhite Print Font" panose="03050602040000000000" pitchFamily="66" charset="0"/>
            </a:endParaRPr>
          </a:p>
          <a:p>
            <a:pPr marL="0" indent="0" algn="ctr">
              <a:buNone/>
            </a:pPr>
            <a:endParaRPr lang="en-US" dirty="0">
              <a:latin typeface="Debbie Hepplewhite Print Font" panose="03050602040000000000" pitchFamily="66" charset="0"/>
            </a:endParaRPr>
          </a:p>
        </p:txBody>
      </p:sp>
      <p:pic>
        <p:nvPicPr>
          <p:cNvPr id="4" name="Picture 3">
            <a:extLst>
              <a:ext uri="{FF2B5EF4-FFF2-40B4-BE49-F238E27FC236}">
                <a16:creationId xmlns:a16="http://schemas.microsoft.com/office/drawing/2014/main" id="{B5D161E4-67A1-4D94-A6C3-A967B94FF3F6}"/>
              </a:ext>
            </a:extLst>
          </p:cNvPr>
          <p:cNvPicPr>
            <a:picLocks noChangeAspect="1"/>
          </p:cNvPicPr>
          <p:nvPr/>
        </p:nvPicPr>
        <p:blipFill>
          <a:blip r:embed="rId4"/>
          <a:stretch>
            <a:fillRect/>
          </a:stretch>
        </p:blipFill>
        <p:spPr>
          <a:xfrm>
            <a:off x="3778348" y="4931920"/>
            <a:ext cx="1587304" cy="1594390"/>
          </a:xfrm>
          <a:prstGeom prst="rect">
            <a:avLst/>
          </a:prstGeom>
        </p:spPr>
      </p:pic>
    </p:spTree>
    <p:extLst>
      <p:ext uri="{BB962C8B-B14F-4D97-AF65-F5344CB8AC3E}">
        <p14:creationId xmlns:p14="http://schemas.microsoft.com/office/powerpoint/2010/main" val="29353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a:xfrm>
            <a:off x="300110" y="454855"/>
            <a:ext cx="6347713" cy="1320800"/>
          </a:xfrm>
        </p:spPr>
        <p:txBody>
          <a:bodyPr/>
          <a:lstStyle/>
          <a:p>
            <a:pPr lvl="0"/>
            <a:r>
              <a:rPr lang="en-GB" sz="2800" b="1" u="sng" dirty="0">
                <a:latin typeface="Debbie Hepplewhite Print Font" panose="03050602040000000000" pitchFamily="66" charset="0"/>
              </a:rPr>
              <a:t>Staff in Lower Key stage 2</a:t>
            </a:r>
            <a:r>
              <a:rPr lang="en-GB" dirty="0"/>
              <a:t>		</a:t>
            </a:r>
          </a:p>
        </p:txBody>
      </p:sp>
      <p:sp>
        <p:nvSpPr>
          <p:cNvPr id="3" name="Content Placeholder 2"/>
          <p:cNvSpPr txBox="1">
            <a:spLocks noGrp="1"/>
          </p:cNvSpPr>
          <p:nvPr>
            <p:ph idx="1"/>
          </p:nvPr>
        </p:nvSpPr>
        <p:spPr>
          <a:xfrm>
            <a:off x="609599" y="2160590"/>
            <a:ext cx="7131628" cy="3880773"/>
          </a:xfrm>
        </p:spPr>
        <p:txBody>
          <a:bodyPr>
            <a:normAutofit/>
          </a:bodyPr>
          <a:lstStyle/>
          <a:p>
            <a:pPr lvl="0"/>
            <a:r>
              <a:rPr lang="en-GB" sz="2000" b="0" dirty="0">
                <a:latin typeface="Debbie Hepplewhite Print Font" panose="03050602040000000000" pitchFamily="66" charset="0"/>
              </a:rPr>
              <a:t>Mrs </a:t>
            </a:r>
            <a:r>
              <a:rPr lang="en-GB" sz="2000" b="0" dirty="0" err="1">
                <a:latin typeface="Debbie Hepplewhite Print Font" panose="03050602040000000000" pitchFamily="66" charset="0"/>
              </a:rPr>
              <a:t>Nickless</a:t>
            </a:r>
            <a:r>
              <a:rPr lang="en-GB" sz="2000" b="0" dirty="0">
                <a:latin typeface="Debbie Hepplewhite Print Font" panose="03050602040000000000" pitchFamily="66" charset="0"/>
              </a:rPr>
              <a:t> – Year 3 Oak</a:t>
            </a:r>
          </a:p>
          <a:p>
            <a:pPr lvl="0"/>
            <a:r>
              <a:rPr lang="en-GB" sz="2000" dirty="0">
                <a:latin typeface="Debbie Hepplewhite Print Font" panose="03050602040000000000" pitchFamily="66" charset="0"/>
              </a:rPr>
              <a:t>Miss Malpass </a:t>
            </a:r>
            <a:r>
              <a:rPr lang="en-GB" sz="2000" b="0" dirty="0">
                <a:latin typeface="Debbie Hepplewhite Print Font" panose="03050602040000000000" pitchFamily="66" charset="0"/>
              </a:rPr>
              <a:t>– Year 3 Pear</a:t>
            </a:r>
          </a:p>
          <a:p>
            <a:pPr lvl="0"/>
            <a:r>
              <a:rPr lang="en-GB" sz="2000" dirty="0">
                <a:latin typeface="Debbie Hepplewhite Print Font" panose="03050602040000000000" pitchFamily="66" charset="0"/>
              </a:rPr>
              <a:t>Mrs Boswell - Year </a:t>
            </a:r>
            <a:r>
              <a:rPr lang="en-GB" sz="2000" b="0" dirty="0">
                <a:latin typeface="Debbie Hepplewhite Print Font" panose="03050602040000000000" pitchFamily="66" charset="0"/>
              </a:rPr>
              <a:t>4 </a:t>
            </a:r>
            <a:r>
              <a:rPr lang="en-GB" sz="2000" dirty="0">
                <a:latin typeface="Debbie Hepplewhite Print Font" panose="03050602040000000000" pitchFamily="66" charset="0"/>
              </a:rPr>
              <a:t>Pear</a:t>
            </a:r>
          </a:p>
          <a:p>
            <a:pPr lvl="0"/>
            <a:r>
              <a:rPr lang="en-GB" sz="2000" b="0" dirty="0">
                <a:latin typeface="Debbie Hepplewhite Print Font" panose="03050602040000000000" pitchFamily="66" charset="0"/>
              </a:rPr>
              <a:t>Mr </a:t>
            </a:r>
            <a:r>
              <a:rPr lang="en-GB" sz="2000" dirty="0">
                <a:latin typeface="Debbie Hepplewhite Print Font" panose="03050602040000000000" pitchFamily="66" charset="0"/>
              </a:rPr>
              <a:t>Kane</a:t>
            </a:r>
            <a:r>
              <a:rPr lang="en-GB" sz="2000" b="0" dirty="0">
                <a:latin typeface="Debbie Hepplewhite Print Font" panose="03050602040000000000" pitchFamily="66" charset="0"/>
              </a:rPr>
              <a:t> – Year 4 Oak</a:t>
            </a:r>
          </a:p>
          <a:p>
            <a:pPr lvl="0"/>
            <a:endParaRPr lang="en-GB" sz="2000" b="0" dirty="0">
              <a:latin typeface="Debbie Hepplewhite Print Font" panose="03050602040000000000" pitchFamily="66" charset="0"/>
            </a:endParaRPr>
          </a:p>
          <a:p>
            <a:pPr lvl="0"/>
            <a:r>
              <a:rPr lang="en-GB" sz="2000" b="0" dirty="0" smtClean="0">
                <a:solidFill>
                  <a:srgbClr val="FF0000"/>
                </a:solidFill>
                <a:latin typeface="Debbie Hepplewhite Print Font" panose="03050602040000000000" pitchFamily="66" charset="0"/>
              </a:rPr>
              <a:t>Mrs Ross- </a:t>
            </a:r>
            <a:r>
              <a:rPr lang="en-GB" sz="2000" b="0" dirty="0">
                <a:solidFill>
                  <a:srgbClr val="FF0000"/>
                </a:solidFill>
                <a:latin typeface="Debbie Hepplewhite Print Font" panose="03050602040000000000" pitchFamily="66" charset="0"/>
              </a:rPr>
              <a:t>TA for Year </a:t>
            </a:r>
            <a:r>
              <a:rPr lang="en-GB" sz="2000" b="0" dirty="0" smtClean="0">
                <a:solidFill>
                  <a:srgbClr val="FF0000"/>
                </a:solidFill>
                <a:latin typeface="Debbie Hepplewhite Print Font" panose="03050602040000000000" pitchFamily="66" charset="0"/>
              </a:rPr>
              <a:t>3 Pear</a:t>
            </a:r>
            <a:endParaRPr lang="en-GB" sz="2000" b="0" dirty="0">
              <a:solidFill>
                <a:srgbClr val="FF0000"/>
              </a:solidFill>
              <a:latin typeface="Debbie Hepplewhite Print Font" panose="03050602040000000000" pitchFamily="66" charset="0"/>
            </a:endParaRPr>
          </a:p>
          <a:p>
            <a:r>
              <a:rPr lang="en-GB" sz="2000" b="0" dirty="0">
                <a:solidFill>
                  <a:srgbClr val="FF0000"/>
                </a:solidFill>
                <a:latin typeface="Debbie Hepplewhite Print Font" panose="03050602040000000000" pitchFamily="66" charset="0"/>
              </a:rPr>
              <a:t>Mrs Davis – Hale </a:t>
            </a:r>
            <a:r>
              <a:rPr lang="en-GB" sz="2000" dirty="0">
                <a:solidFill>
                  <a:srgbClr val="FF0000"/>
                </a:solidFill>
                <a:latin typeface="Debbie Hepplewhite Print Font" panose="03050602040000000000" pitchFamily="66" charset="0"/>
              </a:rPr>
              <a:t>– TA for Year </a:t>
            </a:r>
            <a:r>
              <a:rPr lang="en-GB" sz="2000" dirty="0" smtClean="0">
                <a:solidFill>
                  <a:srgbClr val="FF0000"/>
                </a:solidFill>
                <a:latin typeface="Debbie Hepplewhite Print Font" panose="03050602040000000000" pitchFamily="66" charset="0"/>
              </a:rPr>
              <a:t>3 Oak</a:t>
            </a:r>
            <a:endParaRPr lang="en-GB" sz="2000" b="0" dirty="0">
              <a:solidFill>
                <a:srgbClr val="FF0000"/>
              </a:solidFill>
              <a:latin typeface="Debbie Hepplewhite Print Font" panose="03050602040000000000" pitchFamily="66" charset="0"/>
            </a:endParaRPr>
          </a:p>
          <a:p>
            <a:pPr lvl="0"/>
            <a:r>
              <a:rPr lang="en-GB" sz="2000" b="0" dirty="0">
                <a:solidFill>
                  <a:srgbClr val="FF0000"/>
                </a:solidFill>
                <a:latin typeface="Debbie Hepplewhite Print Font" panose="03050602040000000000" pitchFamily="66" charset="0"/>
              </a:rPr>
              <a:t>Mrs </a:t>
            </a:r>
            <a:r>
              <a:rPr lang="en-GB" sz="2000" dirty="0" err="1" smtClean="0">
                <a:solidFill>
                  <a:srgbClr val="FF0000"/>
                </a:solidFill>
                <a:latin typeface="Debbie Hepplewhite Print Font" panose="03050602040000000000" pitchFamily="66" charset="0"/>
              </a:rPr>
              <a:t>Boddy</a:t>
            </a:r>
            <a:r>
              <a:rPr lang="en-GB" sz="2000" b="0" dirty="0" smtClean="0">
                <a:solidFill>
                  <a:srgbClr val="FF0000"/>
                </a:solidFill>
                <a:latin typeface="Debbie Hepplewhite Print Font" panose="03050602040000000000" pitchFamily="66" charset="0"/>
              </a:rPr>
              <a:t> </a:t>
            </a:r>
            <a:r>
              <a:rPr lang="en-GB" sz="2000" b="0" dirty="0">
                <a:solidFill>
                  <a:srgbClr val="FF0000"/>
                </a:solidFill>
                <a:latin typeface="Debbie Hepplewhite Print Font" panose="03050602040000000000" pitchFamily="66" charset="0"/>
              </a:rPr>
              <a:t>– TA for Year </a:t>
            </a:r>
            <a:r>
              <a:rPr lang="en-GB" sz="2000" b="0" dirty="0" smtClean="0">
                <a:solidFill>
                  <a:srgbClr val="FF0000"/>
                </a:solidFill>
                <a:latin typeface="Debbie Hepplewhite Print Font" panose="03050602040000000000" pitchFamily="66" charset="0"/>
              </a:rPr>
              <a:t>4 Pear</a:t>
            </a:r>
            <a:endParaRPr lang="en-GB" sz="2000" b="0" dirty="0">
              <a:solidFill>
                <a:srgbClr val="FF0000"/>
              </a:solidFill>
              <a:latin typeface="Debbie Hepplewhite Print Font" panose="03050602040000000000" pitchFamily="66" charset="0"/>
            </a:endParaRPr>
          </a:p>
          <a:p>
            <a:r>
              <a:rPr lang="en-GB" sz="2000" dirty="0">
                <a:solidFill>
                  <a:srgbClr val="FF0000"/>
                </a:solidFill>
                <a:latin typeface="Debbie Hepplewhite Print Font" panose="03050602040000000000" pitchFamily="66" charset="0"/>
              </a:rPr>
              <a:t>Mrs </a:t>
            </a:r>
            <a:r>
              <a:rPr lang="en-GB" sz="2000" dirty="0" smtClean="0">
                <a:solidFill>
                  <a:srgbClr val="FF0000"/>
                </a:solidFill>
                <a:latin typeface="Debbie Hepplewhite Print Font" panose="03050602040000000000" pitchFamily="66" charset="0"/>
              </a:rPr>
              <a:t>Jones</a:t>
            </a:r>
            <a:r>
              <a:rPr lang="en-GB" sz="2000" dirty="0" smtClean="0">
                <a:solidFill>
                  <a:srgbClr val="FF0000"/>
                </a:solidFill>
                <a:latin typeface="Debbie Hepplewhite Print Font" panose="03050602040000000000" pitchFamily="66" charset="0"/>
              </a:rPr>
              <a:t> </a:t>
            </a:r>
            <a:r>
              <a:rPr lang="en-GB" sz="2000" dirty="0">
                <a:solidFill>
                  <a:srgbClr val="FF0000"/>
                </a:solidFill>
                <a:latin typeface="Debbie Hepplewhite Print Font" panose="03050602040000000000" pitchFamily="66" charset="0"/>
              </a:rPr>
              <a:t>– TA for Year </a:t>
            </a:r>
            <a:r>
              <a:rPr lang="en-GB" sz="2000" dirty="0" smtClean="0">
                <a:solidFill>
                  <a:srgbClr val="FF0000"/>
                </a:solidFill>
                <a:latin typeface="Debbie Hepplewhite Print Font" panose="03050602040000000000" pitchFamily="66" charset="0"/>
              </a:rPr>
              <a:t>4 Oak</a:t>
            </a:r>
            <a:endParaRPr lang="en-GB" sz="2000" dirty="0">
              <a:solidFill>
                <a:srgbClr val="FF0000"/>
              </a:solidFill>
              <a:latin typeface="Debbie Hepplewhite Print Font" panose="03050602040000000000" pitchFamily="66" charset="0"/>
            </a:endParaRPr>
          </a:p>
          <a:p>
            <a:pPr lvl="0"/>
            <a:endParaRPr lang="en-GB" sz="2000" b="0" dirty="0">
              <a:latin typeface="Comic Sans MS" pitchFamily="66"/>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364" y="105317"/>
            <a:ext cx="7132262" cy="990600"/>
          </a:xfrm>
        </p:spPr>
        <p:txBody>
          <a:bodyPr>
            <a:normAutofit fontScale="90000"/>
          </a:bodyPr>
          <a:lstStyle/>
          <a:p>
            <a:r>
              <a:rPr lang="en-GB" dirty="0"/>
              <a:t>	</a:t>
            </a:r>
            <a:r>
              <a:rPr lang="en-GB" sz="3300" dirty="0">
                <a:latin typeface="Debbie Hepplewhite Print Font" panose="03050602040000000000" pitchFamily="66" charset="0"/>
              </a:rPr>
              <a:t>The importance of E-safety </a:t>
            </a:r>
            <a:endParaRPr lang="en-GB" dirty="0">
              <a:latin typeface="Debbie Hepplewhite Print Font" panose="03050602040000000000" pitchFamily="66" charset="0"/>
            </a:endParaRPr>
          </a:p>
        </p:txBody>
      </p:sp>
      <p:sp>
        <p:nvSpPr>
          <p:cNvPr id="3" name="Content Placeholder 2"/>
          <p:cNvSpPr>
            <a:spLocks noGrp="1"/>
          </p:cNvSpPr>
          <p:nvPr>
            <p:ph idx="1"/>
          </p:nvPr>
        </p:nvSpPr>
        <p:spPr>
          <a:xfrm>
            <a:off x="0" y="1103329"/>
            <a:ext cx="8554357" cy="3737607"/>
          </a:xfrm>
        </p:spPr>
        <p:txBody>
          <a:bodyPr>
            <a:noAutofit/>
          </a:bodyPr>
          <a:lstStyle/>
          <a:p>
            <a:r>
              <a:rPr lang="en-GB" sz="2000" dirty="0">
                <a:latin typeface="Debbie Hepplewhite Print Font" panose="03050602040000000000" pitchFamily="66" charset="0"/>
              </a:rPr>
              <a:t>As children are growing up in this digital world it is important to be aware of how to keep your children safe online.</a:t>
            </a:r>
          </a:p>
          <a:p>
            <a:pPr marL="0" indent="0">
              <a:buNone/>
            </a:pPr>
            <a:endParaRPr lang="en-GB" sz="2000" dirty="0">
              <a:latin typeface="Debbie Hepplewhite Print Font" panose="03050602040000000000" pitchFamily="66" charset="0"/>
            </a:endParaRPr>
          </a:p>
          <a:p>
            <a:r>
              <a:rPr lang="en-GB" sz="2000" dirty="0">
                <a:latin typeface="Debbie Hepplewhite Print Font" panose="03050602040000000000" pitchFamily="66" charset="0"/>
              </a:rPr>
              <a:t>We are teaching e-safety as an integral part of our computing curriculum.</a:t>
            </a:r>
          </a:p>
          <a:p>
            <a:pPr marL="0" indent="0">
              <a:buNone/>
            </a:pPr>
            <a:endParaRPr lang="en-GB" sz="2000" dirty="0">
              <a:latin typeface="Debbie Hepplewhite Print Font" panose="03050602040000000000" pitchFamily="66" charset="0"/>
            </a:endParaRPr>
          </a:p>
          <a:p>
            <a:r>
              <a:rPr lang="en-GB" sz="2000" dirty="0">
                <a:latin typeface="Debbie Hepplewhite Print Font" panose="03050602040000000000" pitchFamily="66" charset="0"/>
              </a:rPr>
              <a:t>As teachers we think it is important that parents and carers are aware and are involved in the reinforcement of e-safety at home. We will be inviting you to come into school and work with your children.</a:t>
            </a:r>
          </a:p>
        </p:txBody>
      </p:sp>
      <p:pic>
        <p:nvPicPr>
          <p:cNvPr id="4" name="Picture 3"/>
          <p:cNvPicPr>
            <a:picLocks noChangeAspect="1"/>
          </p:cNvPicPr>
          <p:nvPr/>
        </p:nvPicPr>
        <p:blipFill>
          <a:blip r:embed="rId2"/>
          <a:stretch>
            <a:fillRect/>
          </a:stretch>
        </p:blipFill>
        <p:spPr>
          <a:xfrm>
            <a:off x="3270767" y="5288089"/>
            <a:ext cx="2377976" cy="1327242"/>
          </a:xfrm>
          <a:prstGeom prst="rect">
            <a:avLst/>
          </a:prstGeom>
        </p:spPr>
      </p:pic>
    </p:spTree>
    <p:extLst>
      <p:ext uri="{BB962C8B-B14F-4D97-AF65-F5344CB8AC3E}">
        <p14:creationId xmlns:p14="http://schemas.microsoft.com/office/powerpoint/2010/main" val="683880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47" y="440788"/>
            <a:ext cx="6347713" cy="1320800"/>
          </a:xfrm>
        </p:spPr>
        <p:txBody>
          <a:bodyPr>
            <a:noAutofit/>
          </a:bodyPr>
          <a:lstStyle/>
          <a:p>
            <a:r>
              <a:rPr lang="en-GB" sz="2800" dirty="0">
                <a:latin typeface="Debbie Hepplewhite Print Font" panose="03050602040000000000" pitchFamily="66" charset="0"/>
              </a:rPr>
              <a:t>What can you do at home to keep your children safe?</a:t>
            </a:r>
          </a:p>
        </p:txBody>
      </p:sp>
      <p:sp>
        <p:nvSpPr>
          <p:cNvPr id="3" name="Content Placeholder 2"/>
          <p:cNvSpPr>
            <a:spLocks noGrp="1"/>
          </p:cNvSpPr>
          <p:nvPr>
            <p:ph idx="1"/>
          </p:nvPr>
        </p:nvSpPr>
        <p:spPr>
          <a:xfrm>
            <a:off x="226647" y="2124556"/>
            <a:ext cx="8270239" cy="4153989"/>
          </a:xfrm>
        </p:spPr>
        <p:txBody>
          <a:bodyPr>
            <a:normAutofit fontScale="92500" lnSpcReduction="10000"/>
          </a:bodyPr>
          <a:lstStyle/>
          <a:p>
            <a:r>
              <a:rPr lang="en-GB" sz="1900" dirty="0">
                <a:latin typeface="Debbie Hepplewhite Print Font" panose="03050602040000000000" pitchFamily="66" charset="0"/>
              </a:rPr>
              <a:t>Be aware of what your child is accessing online, monitor them at all times. Agree boundaries – manage their screen time, what can they go on?</a:t>
            </a:r>
          </a:p>
          <a:p>
            <a:r>
              <a:rPr lang="en-GB" sz="1900" dirty="0">
                <a:latin typeface="Debbie Hepplewhite Print Font" panose="03050602040000000000" pitchFamily="66" charset="0"/>
              </a:rPr>
              <a:t>Buy age appropriate games for Xbox and PlayStation. Be aware of the age restrictions for online games/apps.</a:t>
            </a:r>
          </a:p>
          <a:p>
            <a:r>
              <a:rPr lang="en-GB" sz="1900" dirty="0">
                <a:latin typeface="Debbie Hepplewhite Print Font" panose="03050602040000000000" pitchFamily="66" charset="0"/>
              </a:rPr>
              <a:t>Set up parental controls through your internet provider e.g. sky. Internet matters has step by step instruction videos to help. </a:t>
            </a:r>
          </a:p>
          <a:p>
            <a:r>
              <a:rPr lang="en-GB" sz="1900" dirty="0">
                <a:latin typeface="Debbie Hepplewhite Print Font" panose="03050602040000000000" pitchFamily="66" charset="0"/>
              </a:rPr>
              <a:t>Ensure that they know what to do and who to tell if a stranger speaks to them online. </a:t>
            </a:r>
          </a:p>
          <a:p>
            <a:r>
              <a:rPr lang="en-GB" sz="1900" dirty="0">
                <a:latin typeface="Debbie Hepplewhite Print Font" panose="03050602040000000000" pitchFamily="66" charset="0"/>
              </a:rPr>
              <a:t>Know how to report issues online through CEOP.</a:t>
            </a:r>
          </a:p>
          <a:p>
            <a:r>
              <a:rPr lang="en-GB" sz="1900" dirty="0">
                <a:latin typeface="Debbie Hepplewhite Print Font" panose="03050602040000000000" pitchFamily="66" charset="0"/>
                <a:hlinkClick r:id="rId2"/>
              </a:rPr>
              <a:t>https://www.ceop.police.uk/ceop-reporting/</a:t>
            </a:r>
            <a:r>
              <a:rPr lang="en-GB" sz="1900" dirty="0">
                <a:latin typeface="Debbie Hepplewhite Print Font" panose="03050602040000000000" pitchFamily="66" charset="0"/>
              </a:rPr>
              <a:t> </a:t>
            </a:r>
          </a:p>
          <a:p>
            <a:endParaRPr lang="en-GB" sz="1500" dirty="0"/>
          </a:p>
          <a:p>
            <a:endParaRPr lang="en-GB" dirty="0"/>
          </a:p>
        </p:txBody>
      </p:sp>
      <p:pic>
        <p:nvPicPr>
          <p:cNvPr id="4" name="Picture 3"/>
          <p:cNvPicPr>
            <a:picLocks noChangeAspect="1"/>
          </p:cNvPicPr>
          <p:nvPr/>
        </p:nvPicPr>
        <p:blipFill>
          <a:blip r:embed="rId3"/>
          <a:stretch>
            <a:fillRect/>
          </a:stretch>
        </p:blipFill>
        <p:spPr>
          <a:xfrm>
            <a:off x="6846263" y="954709"/>
            <a:ext cx="1931977" cy="677976"/>
          </a:xfrm>
          <a:prstGeom prst="rect">
            <a:avLst/>
          </a:prstGeom>
        </p:spPr>
      </p:pic>
    </p:spTree>
    <p:extLst>
      <p:ext uri="{BB962C8B-B14F-4D97-AF65-F5344CB8AC3E}">
        <p14:creationId xmlns:p14="http://schemas.microsoft.com/office/powerpoint/2010/main" val="186456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hlinkClick r:id="rId2"/>
              </a:rPr>
              <a:t>https://www.youtube.com/user/internetmatters</a:t>
            </a:r>
            <a:r>
              <a:rPr lang="en-GB" dirty="0"/>
              <a:t> </a:t>
            </a:r>
          </a:p>
          <a:p>
            <a:r>
              <a:rPr lang="en-GB" dirty="0">
                <a:hlinkClick r:id="rId3"/>
              </a:rPr>
              <a:t>https://www.internetmatters.org/</a:t>
            </a:r>
            <a:endParaRPr lang="en-GB" dirty="0"/>
          </a:p>
          <a:p>
            <a:r>
              <a:rPr lang="en-GB" dirty="0">
                <a:hlinkClick r:id="rId4"/>
              </a:rPr>
              <a:t>https://www.nspcc.org.uk/preventing-abuse/keeping-children-safe/online-safety/e-safety-schools/</a:t>
            </a:r>
            <a:r>
              <a:rPr lang="en-GB" dirty="0"/>
              <a:t> </a:t>
            </a:r>
          </a:p>
          <a:p>
            <a:r>
              <a:rPr lang="en-GB" dirty="0">
                <a:hlinkClick r:id="rId5"/>
              </a:rPr>
              <a:t>https://www.thinkuknow.co.uk/</a:t>
            </a:r>
            <a:r>
              <a:rPr lang="en-GB" dirty="0"/>
              <a:t> </a:t>
            </a:r>
            <a:endParaRPr lang="en-GB" sz="3900" dirty="0"/>
          </a:p>
          <a:p>
            <a:r>
              <a:rPr lang="en-GB" sz="2600" dirty="0"/>
              <a:t>Please read the advice handout</a:t>
            </a:r>
          </a:p>
        </p:txBody>
      </p:sp>
      <p:pic>
        <p:nvPicPr>
          <p:cNvPr id="5" name="Picture 4"/>
          <p:cNvPicPr>
            <a:picLocks noChangeAspect="1"/>
          </p:cNvPicPr>
          <p:nvPr/>
        </p:nvPicPr>
        <p:blipFill rotWithShape="1">
          <a:blip r:embed="rId6"/>
          <a:srcRect l="23126" t="10446" r="22056" b="6340"/>
          <a:stretch/>
        </p:blipFill>
        <p:spPr>
          <a:xfrm>
            <a:off x="6499171" y="4583610"/>
            <a:ext cx="2341517" cy="1998438"/>
          </a:xfrm>
          <a:prstGeom prst="rect">
            <a:avLst/>
          </a:prstGeom>
        </p:spPr>
      </p:pic>
      <p:pic>
        <p:nvPicPr>
          <p:cNvPr id="6" name="Picture 5">
            <a:extLst>
              <a:ext uri="{FF2B5EF4-FFF2-40B4-BE49-F238E27FC236}">
                <a16:creationId xmlns:a16="http://schemas.microsoft.com/office/drawing/2014/main" id="{4059B3D1-132F-43C8-AB04-33C95F9CE9FC}"/>
              </a:ext>
            </a:extLst>
          </p:cNvPr>
          <p:cNvPicPr>
            <a:picLocks noChangeAspect="1"/>
          </p:cNvPicPr>
          <p:nvPr/>
        </p:nvPicPr>
        <p:blipFill rotWithShape="1">
          <a:blip r:embed="rId7"/>
          <a:srcRect l="10325" t="38835" r="39893" b="41252"/>
          <a:stretch/>
        </p:blipFill>
        <p:spPr>
          <a:xfrm>
            <a:off x="284259" y="5824402"/>
            <a:ext cx="3801150" cy="854844"/>
          </a:xfrm>
          <a:prstGeom prst="rect">
            <a:avLst/>
          </a:prstGeom>
        </p:spPr>
      </p:pic>
      <p:sp>
        <p:nvSpPr>
          <p:cNvPr id="7" name="Title 1"/>
          <p:cNvSpPr txBox="1">
            <a:spLocks/>
          </p:cNvSpPr>
          <p:nvPr/>
        </p:nvSpPr>
        <p:spPr>
          <a:xfrm>
            <a:off x="284259" y="629305"/>
            <a:ext cx="6447501"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GB" sz="3300" u="sng" dirty="0">
                <a:latin typeface="Debbie Hepplewhite Print Font" panose="03050602040000000000" pitchFamily="66" charset="0"/>
              </a:rPr>
              <a:t>Key websites for information and advice</a:t>
            </a:r>
          </a:p>
        </p:txBody>
      </p:sp>
    </p:spTree>
    <p:extLst>
      <p:ext uri="{BB962C8B-B14F-4D97-AF65-F5344CB8AC3E}">
        <p14:creationId xmlns:p14="http://schemas.microsoft.com/office/powerpoint/2010/main" val="1688578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46" y="185851"/>
            <a:ext cx="6896534" cy="1080938"/>
          </a:xfrm>
        </p:spPr>
        <p:txBody>
          <a:bodyPr/>
          <a:lstStyle/>
          <a:p>
            <a:pPr algn="ctr"/>
            <a:r>
              <a:rPr lang="en-US" b="1" u="sng" dirty="0"/>
              <a:t>Religious Education</a:t>
            </a:r>
          </a:p>
        </p:txBody>
      </p:sp>
      <p:sp>
        <p:nvSpPr>
          <p:cNvPr id="3" name="Content Placeholder 2"/>
          <p:cNvSpPr>
            <a:spLocks noGrp="1"/>
          </p:cNvSpPr>
          <p:nvPr>
            <p:ph idx="1"/>
          </p:nvPr>
        </p:nvSpPr>
        <p:spPr>
          <a:xfrm>
            <a:off x="132735" y="1266788"/>
            <a:ext cx="8731045" cy="5265174"/>
          </a:xfrm>
        </p:spPr>
        <p:txBody>
          <a:bodyPr>
            <a:normAutofit/>
          </a:bodyPr>
          <a:lstStyle/>
          <a:p>
            <a:pPr marL="0" indent="0">
              <a:buNone/>
            </a:pPr>
            <a:r>
              <a:rPr lang="en-US" dirty="0">
                <a:latin typeface="Debbie Hepplewhite Print Font" panose="03050602040000000000" pitchFamily="66" charset="0"/>
              </a:rPr>
              <a:t>As a catholic school we work hard to promote a catholic ethos with the children. The following shows some ways in which we do this;</a:t>
            </a:r>
          </a:p>
          <a:p>
            <a:r>
              <a:rPr lang="en-US" dirty="0">
                <a:latin typeface="Debbie Hepplewhite Print Font" panose="03050602040000000000" pitchFamily="66" charset="0"/>
              </a:rPr>
              <a:t>We say prayers first thing in the morning, before lunch and before they go home. These prayers will be the same prayers your child has said since Reception. </a:t>
            </a:r>
          </a:p>
          <a:p>
            <a:r>
              <a:rPr lang="en-US" dirty="0">
                <a:latin typeface="Debbie Hepplewhite Print Font" panose="03050602040000000000" pitchFamily="66" charset="0"/>
              </a:rPr>
              <a:t>The prayers we learn in Year 3 are; The act of sorrow, Novena prayers, </a:t>
            </a:r>
            <a:r>
              <a:rPr lang="en-US" dirty="0" err="1">
                <a:latin typeface="Debbie Hepplewhite Print Font" panose="03050602040000000000" pitchFamily="66" charset="0"/>
              </a:rPr>
              <a:t>Memorare</a:t>
            </a:r>
            <a:r>
              <a:rPr lang="en-US" dirty="0">
                <a:latin typeface="Debbie Hepplewhite Print Font" panose="03050602040000000000" pitchFamily="66" charset="0"/>
              </a:rPr>
              <a:t>  (May), Mysteries of the rosary and the prayer said before communion (Lord I am not worthy…).</a:t>
            </a:r>
          </a:p>
          <a:p>
            <a:r>
              <a:rPr lang="en-US" dirty="0">
                <a:latin typeface="Debbie Hepplewhite Print Font" panose="03050602040000000000" pitchFamily="66" charset="0"/>
              </a:rPr>
              <a:t>Children will also have the opportunity to write their own prayers, specifically, their own bidding prayers for Mass and a prayer for after communion as part of their First Holy Communion preparation.</a:t>
            </a:r>
          </a:p>
        </p:txBody>
      </p:sp>
      <p:pic>
        <p:nvPicPr>
          <p:cNvPr id="4" name="Picture 3">
            <a:extLst>
              <a:ext uri="{FF2B5EF4-FFF2-40B4-BE49-F238E27FC236}">
                <a16:creationId xmlns:a16="http://schemas.microsoft.com/office/drawing/2014/main" id="{E42A16CC-AD6F-4A3A-8499-634CF7ABB455}"/>
              </a:ext>
            </a:extLst>
          </p:cNvPr>
          <p:cNvPicPr>
            <a:picLocks noChangeAspect="1"/>
          </p:cNvPicPr>
          <p:nvPr/>
        </p:nvPicPr>
        <p:blipFill>
          <a:blip r:embed="rId2"/>
          <a:stretch>
            <a:fillRect/>
          </a:stretch>
        </p:blipFill>
        <p:spPr>
          <a:xfrm>
            <a:off x="4937755" y="5405362"/>
            <a:ext cx="1005387" cy="1266787"/>
          </a:xfrm>
          <a:prstGeom prst="rect">
            <a:avLst/>
          </a:prstGeom>
        </p:spPr>
      </p:pic>
    </p:spTree>
    <p:extLst>
      <p:ext uri="{BB962C8B-B14F-4D97-AF65-F5344CB8AC3E}">
        <p14:creationId xmlns:p14="http://schemas.microsoft.com/office/powerpoint/2010/main" val="211764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D5771-B06A-449D-AFDE-FAB2B60FEE75}"/>
              </a:ext>
            </a:extLst>
          </p:cNvPr>
          <p:cNvSpPr>
            <a:spLocks noGrp="1"/>
          </p:cNvSpPr>
          <p:nvPr>
            <p:ph idx="1"/>
          </p:nvPr>
        </p:nvSpPr>
        <p:spPr>
          <a:xfrm>
            <a:off x="187568" y="1021107"/>
            <a:ext cx="7338648" cy="4943595"/>
          </a:xfrm>
        </p:spPr>
        <p:txBody>
          <a:bodyPr>
            <a:normAutofit/>
          </a:bodyPr>
          <a:lstStyle/>
          <a:p>
            <a:r>
              <a:rPr lang="en-US" dirty="0">
                <a:latin typeface="Debbie Hepplewhite Print Font" panose="03050602040000000000" pitchFamily="66" charset="0"/>
              </a:rPr>
              <a:t>Collective worship takes place in </a:t>
            </a:r>
            <a:r>
              <a:rPr lang="en-US" dirty="0" smtClean="0">
                <a:latin typeface="Debbie Hepplewhite Print Font" panose="03050602040000000000" pitchFamily="66" charset="0"/>
              </a:rPr>
              <a:t>class.</a:t>
            </a:r>
            <a:endParaRPr lang="en-US" dirty="0">
              <a:latin typeface="Debbie Hepplewhite Print Font" panose="03050602040000000000" pitchFamily="66" charset="0"/>
            </a:endParaRPr>
          </a:p>
          <a:p>
            <a:r>
              <a:rPr lang="en-US" dirty="0">
                <a:latin typeface="Debbie Hepplewhite Print Font" panose="03050602040000000000" pitchFamily="66" charset="0"/>
              </a:rPr>
              <a:t>The children attend Mass or a prayer service on Tuesday mornings every three weeks unless we celebrate whole school Mass for a particular religious celebration e.g. Pentecost, Easter etc.</a:t>
            </a:r>
          </a:p>
          <a:p>
            <a:r>
              <a:rPr lang="en-US" dirty="0">
                <a:latin typeface="Debbie Hepplewhite Print Font" panose="03050602040000000000" pitchFamily="66" charset="0"/>
              </a:rPr>
              <a:t>If it is your child's class Mass we will let you know as you would be more than welcome to attend. (You can also find this information on the newsletter). </a:t>
            </a:r>
          </a:p>
          <a:p>
            <a:r>
              <a:rPr lang="en-US" dirty="0">
                <a:latin typeface="Debbie Hepplewhite Print Font" panose="03050602040000000000" pitchFamily="66" charset="0"/>
              </a:rPr>
              <a:t>Each half term the board at the back of church changes, we will let you know, on the curriculum letter, when it is Year 3’s turn so you can come and have a look!</a:t>
            </a:r>
          </a:p>
          <a:p>
            <a:r>
              <a:rPr lang="en-US" dirty="0">
                <a:latin typeface="Debbie Hepplewhite Print Font" panose="03050602040000000000" pitchFamily="66" charset="0"/>
              </a:rPr>
              <a:t>Two children, from each year 3 class, are chosen once a term to be Liturgy Planners.</a:t>
            </a:r>
          </a:p>
          <a:p>
            <a:endParaRPr lang="en-GB" dirty="0"/>
          </a:p>
        </p:txBody>
      </p:sp>
    </p:spTree>
    <p:extLst>
      <p:ext uri="{BB962C8B-B14F-4D97-AF65-F5344CB8AC3E}">
        <p14:creationId xmlns:p14="http://schemas.microsoft.com/office/powerpoint/2010/main" val="2179527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97413"/>
            <a:ext cx="6347713" cy="1320800"/>
          </a:xfrm>
        </p:spPr>
        <p:txBody>
          <a:bodyPr/>
          <a:lstStyle/>
          <a:p>
            <a:pPr algn="ctr"/>
            <a:r>
              <a:rPr lang="en-US" b="1" u="sng" dirty="0">
                <a:latin typeface="Debbie Hepplewhite Print Font" panose="03050602040000000000" pitchFamily="66" charset="0"/>
              </a:rPr>
              <a:t>First Holy Communion</a:t>
            </a:r>
          </a:p>
        </p:txBody>
      </p:sp>
      <p:sp>
        <p:nvSpPr>
          <p:cNvPr id="3" name="Content Placeholder 2"/>
          <p:cNvSpPr>
            <a:spLocks noGrp="1"/>
          </p:cNvSpPr>
          <p:nvPr>
            <p:ph idx="1"/>
          </p:nvPr>
        </p:nvSpPr>
        <p:spPr>
          <a:xfrm>
            <a:off x="280181" y="1618213"/>
            <a:ext cx="8035413" cy="4240908"/>
          </a:xfrm>
        </p:spPr>
        <p:txBody>
          <a:bodyPr>
            <a:normAutofit fontScale="85000" lnSpcReduction="20000"/>
          </a:bodyPr>
          <a:lstStyle/>
          <a:p>
            <a:pPr marL="0" indent="0">
              <a:buNone/>
            </a:pPr>
            <a:r>
              <a:rPr lang="en-US" dirty="0">
                <a:latin typeface="Debbie Hepplewhite Print Font" panose="03050602040000000000" pitchFamily="66" charset="0"/>
              </a:rPr>
              <a:t>In Year 3, there will be the opportunity for Catholic children to receive the sacraments of </a:t>
            </a:r>
            <a:r>
              <a:rPr lang="en-US" b="1" dirty="0">
                <a:latin typeface="Debbie Hepplewhite Print Font" panose="03050602040000000000" pitchFamily="66" charset="0"/>
              </a:rPr>
              <a:t>Reconciliation</a:t>
            </a:r>
            <a:r>
              <a:rPr lang="en-US" dirty="0">
                <a:latin typeface="Debbie Hepplewhite Print Font" panose="03050602040000000000" pitchFamily="66" charset="0"/>
              </a:rPr>
              <a:t> and </a:t>
            </a:r>
            <a:r>
              <a:rPr lang="en-US" b="1" dirty="0">
                <a:latin typeface="Debbie Hepplewhite Print Font" panose="03050602040000000000" pitchFamily="66" charset="0"/>
              </a:rPr>
              <a:t>First Holy Communion</a:t>
            </a:r>
            <a:r>
              <a:rPr lang="en-US" dirty="0">
                <a:latin typeface="Debbie Hepplewhite Print Font" panose="03050602040000000000" pitchFamily="66" charset="0"/>
              </a:rPr>
              <a:t>.</a:t>
            </a:r>
          </a:p>
          <a:p>
            <a:pPr marL="0" indent="0">
              <a:buNone/>
            </a:pP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The preparation for this forms a large part of the Year Three RE curriculum therefore all children in the class will learn about these important sacraments.</a:t>
            </a:r>
          </a:p>
          <a:p>
            <a:pPr marL="0" indent="0">
              <a:buNone/>
            </a:pP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We will hold parent pupil workshops and there will school/parish Masses for you and your child to attend throughout the year.</a:t>
            </a:r>
          </a:p>
          <a:p>
            <a:pPr marL="0" indent="0">
              <a:buNone/>
            </a:pP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Reconciliation will take place during the advent season, in autumn two. The first Holy Communion takes place around the end of May/beginning of June</a:t>
            </a:r>
            <a:r>
              <a:rPr lang="en-US" dirty="0" smtClean="0">
                <a:latin typeface="Debbie Hepplewhite Print Font" panose="03050602040000000000" pitchFamily="66" charset="0"/>
              </a:rPr>
              <a:t>.</a:t>
            </a:r>
          </a:p>
          <a:p>
            <a:pPr marL="0" indent="0">
              <a:buNone/>
            </a:pPr>
            <a:endParaRPr lang="en-US" dirty="0">
              <a:latin typeface="Debbie Hepplewhite Print Font" panose="03050602040000000000" pitchFamily="66" charset="0"/>
            </a:endParaRPr>
          </a:p>
          <a:p>
            <a:pPr marL="0" indent="0">
              <a:buNone/>
            </a:pPr>
            <a:r>
              <a:rPr lang="en-US" dirty="0" smtClean="0">
                <a:solidFill>
                  <a:srgbClr val="7030A0"/>
                </a:solidFill>
                <a:latin typeface="Debbie Hepplewhite Print Font" panose="03050602040000000000" pitchFamily="66" charset="0"/>
              </a:rPr>
              <a:t>Dates to be confirmed</a:t>
            </a:r>
            <a:endParaRPr lang="en-US" dirty="0">
              <a:solidFill>
                <a:srgbClr val="7030A0"/>
              </a:solidFill>
              <a:latin typeface="Debbie Hepplewhite Print Font" panose="03050602040000000000" pitchFamily="66" charset="0"/>
            </a:endParaRPr>
          </a:p>
        </p:txBody>
      </p:sp>
    </p:spTree>
    <p:extLst>
      <p:ext uri="{BB962C8B-B14F-4D97-AF65-F5344CB8AC3E}">
        <p14:creationId xmlns:p14="http://schemas.microsoft.com/office/powerpoint/2010/main" val="84548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4" name="Cloud 3"/>
          <p:cNvSpPr/>
          <p:nvPr/>
        </p:nvSpPr>
        <p:spPr>
          <a:xfrm>
            <a:off x="5251269" y="117565"/>
            <a:ext cx="3376537" cy="224217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noGrp="1"/>
          </p:cNvSpPr>
          <p:nvPr>
            <p:ph type="title"/>
          </p:nvPr>
        </p:nvSpPr>
        <p:spPr/>
        <p:txBody>
          <a:bodyPr/>
          <a:lstStyle/>
          <a:p>
            <a:pPr lvl="0"/>
            <a:r>
              <a:rPr lang="en-GB" b="1" u="sng" dirty="0">
                <a:latin typeface="Debbie Hepplewhite Print Font" panose="03050602040000000000" pitchFamily="66" charset="0"/>
              </a:rPr>
              <a:t>Homework</a:t>
            </a:r>
          </a:p>
        </p:txBody>
      </p:sp>
      <p:sp>
        <p:nvSpPr>
          <p:cNvPr id="3" name="Content Placeholder 2"/>
          <p:cNvSpPr txBox="1">
            <a:spLocks noGrp="1"/>
          </p:cNvSpPr>
          <p:nvPr>
            <p:ph idx="1"/>
          </p:nvPr>
        </p:nvSpPr>
        <p:spPr>
          <a:xfrm>
            <a:off x="280218" y="2056150"/>
            <a:ext cx="8583324" cy="4507097"/>
          </a:xfrm>
        </p:spPr>
        <p:txBody>
          <a:bodyPr>
            <a:noAutofit/>
          </a:bodyPr>
          <a:lstStyle/>
          <a:p>
            <a:pPr marL="0" lvl="0" indent="0">
              <a:lnSpc>
                <a:spcPct val="90000"/>
              </a:lnSpc>
              <a:buNone/>
            </a:pPr>
            <a:endParaRPr lang="en-GB" sz="1800" b="0" dirty="0">
              <a:latin typeface="Comic Sans MS" pitchFamily="66"/>
            </a:endParaRPr>
          </a:p>
          <a:p>
            <a:pPr lvl="0">
              <a:lnSpc>
                <a:spcPct val="90000"/>
              </a:lnSpc>
            </a:pPr>
            <a:r>
              <a:rPr lang="en-GB" sz="1600" b="0" dirty="0">
                <a:latin typeface="Debbie Hepplewhite Print Font" panose="03050602040000000000" pitchFamily="66" charset="0"/>
              </a:rPr>
              <a:t>A homework grid will be sent home for the half term, </a:t>
            </a:r>
            <a:r>
              <a:rPr lang="en-GB" b="1" dirty="0">
                <a:latin typeface="Debbie Hepplewhite Print Font" panose="03050602040000000000" pitchFamily="66" charset="0"/>
              </a:rPr>
              <a:t>one</a:t>
            </a:r>
            <a:r>
              <a:rPr lang="en-GB" sz="1600" b="0" dirty="0">
                <a:latin typeface="Debbie Hepplewhite Print Font" panose="03050602040000000000" pitchFamily="66" charset="0"/>
              </a:rPr>
              <a:t> </a:t>
            </a:r>
            <a:r>
              <a:rPr lang="en-GB" sz="1600" dirty="0">
                <a:latin typeface="Debbie Hepplewhite Print Font" panose="03050602040000000000" pitchFamily="66" charset="0"/>
              </a:rPr>
              <a:t>task</a:t>
            </a:r>
            <a:r>
              <a:rPr lang="en-GB" sz="1600" b="0" dirty="0">
                <a:latin typeface="Debbie Hepplewhite Print Font" panose="03050602040000000000" pitchFamily="66" charset="0"/>
              </a:rPr>
              <a:t> must be completed per week.</a:t>
            </a:r>
          </a:p>
          <a:p>
            <a:pPr lvl="0">
              <a:lnSpc>
                <a:spcPct val="90000"/>
              </a:lnSpc>
            </a:pPr>
            <a:r>
              <a:rPr lang="en-GB" sz="1600" b="0" dirty="0">
                <a:latin typeface="Debbie Hepplewhite Print Font" panose="03050602040000000000" pitchFamily="66" charset="0"/>
              </a:rPr>
              <a:t>Homework to be in by </a:t>
            </a:r>
            <a:r>
              <a:rPr lang="en-GB" sz="1600" dirty="0" smtClean="0">
                <a:latin typeface="Debbie Hepplewhite Print Font" panose="03050602040000000000" pitchFamily="66" charset="0"/>
              </a:rPr>
              <a:t>Thursday</a:t>
            </a:r>
            <a:r>
              <a:rPr lang="en-GB" sz="1600" b="0" dirty="0" smtClean="0">
                <a:latin typeface="Debbie Hepplewhite Print Font" panose="03050602040000000000" pitchFamily="66" charset="0"/>
              </a:rPr>
              <a:t> </a:t>
            </a:r>
            <a:r>
              <a:rPr lang="en-GB" sz="1600" b="0" dirty="0">
                <a:latin typeface="Debbie Hepplewhite Print Font" panose="03050602040000000000" pitchFamily="66" charset="0"/>
              </a:rPr>
              <a:t>and will be marked and returned Friday</a:t>
            </a:r>
          </a:p>
          <a:p>
            <a:pPr lvl="0"/>
            <a:r>
              <a:rPr lang="en-GB" sz="1600" dirty="0">
                <a:latin typeface="Debbie Hepplewhite Print Font" panose="03050602040000000000" pitchFamily="66" charset="0"/>
              </a:rPr>
              <a:t>C</a:t>
            </a:r>
            <a:r>
              <a:rPr lang="en-GB" sz="1600" b="0" dirty="0">
                <a:latin typeface="Debbie Hepplewhite Print Font" panose="03050602040000000000" pitchFamily="66" charset="0"/>
              </a:rPr>
              <a:t>hildren will also have a spelling list sent home </a:t>
            </a:r>
            <a:r>
              <a:rPr lang="en-GB" sz="1600" dirty="0">
                <a:latin typeface="Debbie Hepplewhite Print Font" panose="03050602040000000000" pitchFamily="66" charset="0"/>
              </a:rPr>
              <a:t>half termly just like they did in Year 2</a:t>
            </a:r>
            <a:r>
              <a:rPr lang="en-GB" sz="1600" b="0" dirty="0">
                <a:latin typeface="Debbie Hepplewhite Print Font" panose="03050602040000000000" pitchFamily="66" charset="0"/>
              </a:rPr>
              <a:t>, they will be tested </a:t>
            </a:r>
            <a:r>
              <a:rPr lang="en-GB" sz="1600" dirty="0" smtClean="0">
                <a:latin typeface="Debbie Hepplewhite Print Font" panose="03050602040000000000" pitchFamily="66" charset="0"/>
              </a:rPr>
              <a:t>on Friday</a:t>
            </a:r>
            <a:r>
              <a:rPr lang="en-GB" sz="1600" b="0" dirty="0" smtClean="0">
                <a:latin typeface="Debbie Hepplewhite Print Font" panose="03050602040000000000" pitchFamily="66" charset="0"/>
              </a:rPr>
              <a:t>. </a:t>
            </a:r>
            <a:endParaRPr lang="en-GB" sz="1600" b="0" dirty="0">
              <a:latin typeface="Debbie Hepplewhite Print Font" panose="03050602040000000000" pitchFamily="66" charset="0"/>
            </a:endParaRPr>
          </a:p>
          <a:p>
            <a:r>
              <a:rPr lang="en-GB" sz="1600" dirty="0">
                <a:latin typeface="Debbie Hepplewhite Print Font" panose="03050602040000000000" pitchFamily="66" charset="0"/>
              </a:rPr>
              <a:t>If your child does not complete their homework by Friday they will be expected to do it during break times. </a:t>
            </a:r>
          </a:p>
          <a:p>
            <a:pPr lvl="0">
              <a:lnSpc>
                <a:spcPct val="90000"/>
              </a:lnSpc>
            </a:pPr>
            <a:r>
              <a:rPr lang="en-GB" sz="1600" dirty="0">
                <a:latin typeface="Debbie Hepplewhite Print Font" panose="03050602040000000000" pitchFamily="66" charset="0"/>
              </a:rPr>
              <a:t>Ti</a:t>
            </a:r>
            <a:r>
              <a:rPr lang="en-GB" sz="1600" b="0" dirty="0">
                <a:latin typeface="Debbie Hepplewhite Print Font" panose="03050602040000000000" pitchFamily="66" charset="0"/>
              </a:rPr>
              <a:t>mes tables - the children will be tested </a:t>
            </a:r>
            <a:r>
              <a:rPr lang="en-GB" sz="1600" b="0" dirty="0" smtClean="0">
                <a:latin typeface="Debbie Hepplewhite Print Font" panose="03050602040000000000" pitchFamily="66" charset="0"/>
              </a:rPr>
              <a:t>every Friday. </a:t>
            </a:r>
            <a:endParaRPr lang="en-GB" sz="1600" b="0" dirty="0">
              <a:latin typeface="Debbie Hepplewhite Print Font" panose="03050602040000000000" pitchFamily="66" charset="0"/>
            </a:endParaRPr>
          </a:p>
          <a:p>
            <a:pPr lvl="0">
              <a:lnSpc>
                <a:spcPct val="90000"/>
              </a:lnSpc>
            </a:pPr>
            <a:r>
              <a:rPr lang="en-GB" sz="1600" dirty="0">
                <a:latin typeface="Debbie Hepplewhite Print Font" panose="03050602040000000000" pitchFamily="66" charset="0"/>
              </a:rPr>
              <a:t>Times Table </a:t>
            </a:r>
            <a:r>
              <a:rPr lang="en-GB" sz="1600" dirty="0" err="1">
                <a:latin typeface="Debbie Hepplewhite Print Font" panose="03050602040000000000" pitchFamily="66" charset="0"/>
              </a:rPr>
              <a:t>Rockstarz</a:t>
            </a:r>
            <a:r>
              <a:rPr lang="en-GB" sz="1600" dirty="0">
                <a:latin typeface="Debbie Hepplewhite Print Font" panose="03050602040000000000" pitchFamily="66" charset="0"/>
              </a:rPr>
              <a:t> is a great platform to help your children practice their tables at home.</a:t>
            </a:r>
            <a:endParaRPr lang="en-GB" sz="1600" b="0" dirty="0">
              <a:latin typeface="Debbie Hepplewhite Print Font" panose="03050602040000000000" pitchFamily="66" charset="0"/>
            </a:endParaRPr>
          </a:p>
        </p:txBody>
      </p:sp>
      <p:sp>
        <p:nvSpPr>
          <p:cNvPr id="5" name="TextBox 4"/>
          <p:cNvSpPr txBox="1"/>
          <p:nvPr/>
        </p:nvSpPr>
        <p:spPr>
          <a:xfrm>
            <a:off x="5251269" y="570422"/>
            <a:ext cx="3612513" cy="1446550"/>
          </a:xfrm>
          <a:prstGeom prst="rect">
            <a:avLst/>
          </a:prstGeom>
          <a:noFill/>
        </p:spPr>
        <p:txBody>
          <a:bodyPr wrap="square" rtlCol="0">
            <a:spAutoFit/>
          </a:bodyPr>
          <a:lstStyle/>
          <a:p>
            <a:pPr algn="ctr"/>
            <a:r>
              <a:rPr lang="en-US" sz="2400" dirty="0">
                <a:solidFill>
                  <a:schemeClr val="bg1"/>
                </a:solidFill>
              </a:rPr>
              <a:t>Home learning policy</a:t>
            </a:r>
          </a:p>
          <a:p>
            <a:pPr algn="ctr"/>
            <a:r>
              <a:rPr lang="en-US" sz="2000" dirty="0">
                <a:hlinkClick r:id="rId2">
                  <a:extLst>
                    <a:ext uri="{A12FA001-AC4F-418D-AE19-62706E023703}">
                      <ahyp:hlinkClr xmlns:ahyp="http://schemas.microsoft.com/office/drawing/2018/hyperlinkcolor" xmlns="" val="tx"/>
                    </a:ext>
                  </a:extLst>
                </a:hlinkClick>
              </a:rPr>
              <a:t>https://www.stjosephsworcester.co.uk/parents/policies</a:t>
            </a:r>
            <a:endParaRPr lang="en-US" sz="2000" dirty="0"/>
          </a:p>
          <a:p>
            <a:pPr algn="ctr"/>
            <a:endParaRPr lang="en-US" sz="2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7264</TotalTime>
  <Words>1353</Words>
  <Application>Microsoft Office PowerPoint</Application>
  <PresentationFormat>On-screen Show (4:3)</PresentationFormat>
  <Paragraphs>141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Comic Sans MS</vt:lpstr>
      <vt:lpstr>Debbie Hepplewhite Print Font</vt:lpstr>
      <vt:lpstr>Trebuchet MS</vt:lpstr>
      <vt:lpstr>Wingdings 3</vt:lpstr>
      <vt:lpstr>Facet</vt:lpstr>
      <vt:lpstr>PowerPoint Presentation</vt:lpstr>
      <vt:lpstr>Staff in Lower Key stage 2  </vt:lpstr>
      <vt:lpstr> The importance of E-safety </vt:lpstr>
      <vt:lpstr>What can you do at home to keep your children safe?</vt:lpstr>
      <vt:lpstr>PowerPoint Presentation</vt:lpstr>
      <vt:lpstr>Religious Education</vt:lpstr>
      <vt:lpstr>PowerPoint Presentation</vt:lpstr>
      <vt:lpstr>First Holy Communion</vt:lpstr>
      <vt:lpstr>Homework</vt:lpstr>
      <vt:lpstr>Reading expectations</vt:lpstr>
      <vt:lpstr>Rewards and sanctions</vt:lpstr>
      <vt:lpstr>KS2 Uniform</vt:lpstr>
      <vt:lpstr>KS2 PE kit</vt:lpstr>
      <vt:lpstr>Swimming in Year 3</vt:lpstr>
      <vt:lpstr>Lunch and break times</vt:lpstr>
      <vt:lpstr>Assessment/Testing</vt:lpstr>
      <vt:lpstr>Website</vt:lpstr>
      <vt:lpstr>Tour of the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josephs</dc:creator>
  <cp:lastModifiedBy>L Malpass</cp:lastModifiedBy>
  <cp:revision>36</cp:revision>
  <dcterms:created xsi:type="dcterms:W3CDTF">2017-06-12T17:10:36Z</dcterms:created>
  <dcterms:modified xsi:type="dcterms:W3CDTF">2020-06-29T12:12:18Z</dcterms:modified>
</cp:coreProperties>
</file>