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58"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653"/>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6/28/2021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3928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7690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5323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084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427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376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479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490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708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1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7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6/28/2021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2289463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History at St Joseph’s</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 Joseph's Catholic Primary School, Warndon">
            <a:extLst>
              <a:ext uri="{FF2B5EF4-FFF2-40B4-BE49-F238E27FC236}">
                <a16:creationId xmlns:a16="http://schemas.microsoft.com/office/drawing/2014/main" id="{E4929E0F-D447-49C0-9635-0EAB283F2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3387392"/>
            <a:ext cx="57150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A726D42F-EB13-7846-887E-64C7F8E459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27046442"/>
      </p:ext>
    </p:extLst>
  </p:cSld>
  <p:clrMapOvr>
    <a:masterClrMapping/>
  </p:clrMapOvr>
  <mc:AlternateContent xmlns:mc="http://schemas.openxmlformats.org/markup-compatibility/2006" xmlns:p14="http://schemas.microsoft.com/office/powerpoint/2010/main">
    <mc:Choice Requires="p14">
      <p:transition spd="slow" p14:dur="2000" advTm="5967"/>
    </mc:Choice>
    <mc:Fallback xmlns="">
      <p:transition spd="slow" advTm="5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2015" y="3105835"/>
            <a:ext cx="10934856" cy="2554545"/>
          </a:xfrm>
          <a:prstGeom prst="rect">
            <a:avLst/>
          </a:prstGeom>
        </p:spPr>
        <p:txBody>
          <a:bodyPr wrap="square">
            <a:spAutoFit/>
          </a:bodyPr>
          <a:lstStyle/>
          <a:p>
            <a:r>
              <a:rPr lang="en-GB" sz="4000" dirty="0">
                <a:latin typeface="Candara Light" panose="020E0502030303020204" pitchFamily="34" charset="0"/>
              </a:rPr>
              <a:t>I will have an excellent knowledge and understanding of people, events, and contexts from a range of historical periods and of historical concepts and processes.</a:t>
            </a:r>
          </a:p>
        </p:txBody>
      </p:sp>
      <p:pic>
        <p:nvPicPr>
          <p:cNvPr id="5" name="Audio 4">
            <a:hlinkClick r:id="" action="ppaction://media"/>
            <a:extLst>
              <a:ext uri="{FF2B5EF4-FFF2-40B4-BE49-F238E27FC236}">
                <a16:creationId xmlns:a16="http://schemas.microsoft.com/office/drawing/2014/main" id="{4AB19A92-4D55-B441-8CDA-0FA3055AD5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95093341"/>
      </p:ext>
    </p:extLst>
  </p:cSld>
  <p:clrMapOvr>
    <a:masterClrMapping/>
  </p:clrMapOvr>
  <mc:AlternateContent xmlns:mc="http://schemas.openxmlformats.org/markup-compatibility/2006" xmlns:p14="http://schemas.microsoft.com/office/powerpoint/2010/main">
    <mc:Choice Requires="p14">
      <p:transition spd="slow" p14:dur="2000" advTm="14392"/>
    </mc:Choice>
    <mc:Fallback xmlns="">
      <p:transition spd="slow" advTm="14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43897" y="3527774"/>
            <a:ext cx="9247239" cy="1938992"/>
          </a:xfrm>
          <a:prstGeom prst="rect">
            <a:avLst/>
          </a:prstGeom>
        </p:spPr>
        <p:txBody>
          <a:bodyPr wrap="square">
            <a:spAutoFit/>
          </a:bodyPr>
          <a:lstStyle/>
          <a:p>
            <a:r>
              <a:rPr lang="en-GB" sz="4000" dirty="0">
                <a:solidFill>
                  <a:srgbClr val="000000"/>
                </a:solidFill>
                <a:latin typeface="Candara Light" panose="020E0502030303020204" pitchFamily="34" charset="0"/>
                <a:ea typeface="Times New Roman" panose="02020603050405020304" pitchFamily="18" charset="0"/>
              </a:rPr>
              <a:t>I will be able to think critically about history and confidently communicate ideas in styles appropriate to a range of audiences.</a:t>
            </a:r>
            <a:endParaRPr lang="en-GB" sz="4000" dirty="0">
              <a:latin typeface="Candara Light" panose="020E0502030303020204" pitchFamily="34" charset="0"/>
              <a:ea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9D50796E-5224-654C-B723-1597376EF1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91561203"/>
      </p:ext>
    </p:extLst>
  </p:cSld>
  <p:clrMapOvr>
    <a:masterClrMapping/>
  </p:clrMapOvr>
  <mc:AlternateContent xmlns:mc="http://schemas.openxmlformats.org/markup-compatibility/2006" xmlns:p14="http://schemas.microsoft.com/office/powerpoint/2010/main">
    <mc:Choice Requires="p14">
      <p:transition spd="slow" p14:dur="2000" advTm="8764"/>
    </mc:Choice>
    <mc:Fallback xmlns="">
      <p:transition spd="slow" advTm="8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49594" y="3558881"/>
            <a:ext cx="10756490" cy="2554545"/>
          </a:xfrm>
          <a:prstGeom prst="rect">
            <a:avLst/>
          </a:prstGeom>
        </p:spPr>
        <p:txBody>
          <a:bodyPr wrap="square">
            <a:spAutoFit/>
          </a:bodyPr>
          <a:lstStyle/>
          <a:p>
            <a:r>
              <a:rPr lang="en-GB" sz="4000" dirty="0">
                <a:solidFill>
                  <a:srgbClr val="000000"/>
                </a:solidFill>
                <a:latin typeface="Candara Light" panose="020E0502030303020204" pitchFamily="34" charset="0"/>
                <a:ea typeface="Times New Roman" panose="02020603050405020304" pitchFamily="18" charset="0"/>
              </a:rPr>
              <a:t>I will be able to consistently support, evaluate and challenge my own and others’ views using detailed, appropriate and accurate historical evidence derived from a range of sources.</a:t>
            </a:r>
            <a:endParaRPr lang="en-GB" sz="4000" dirty="0">
              <a:latin typeface="Candara Light" panose="020E0502030303020204" pitchFamily="34" charset="0"/>
              <a:ea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4FA3BEA8-87FB-5B48-B034-CB83164AF3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5815707"/>
      </p:ext>
    </p:extLst>
  </p:cSld>
  <p:clrMapOvr>
    <a:masterClrMapping/>
  </p:clrMapOvr>
  <mc:AlternateContent xmlns:mc="http://schemas.openxmlformats.org/markup-compatibility/2006" xmlns:p14="http://schemas.microsoft.com/office/powerpoint/2010/main">
    <mc:Choice Requires="p14">
      <p:transition spd="slow" p14:dur="2000" advTm="12232"/>
    </mc:Choice>
    <mc:Fallback xmlns="">
      <p:transition spd="slow" advTm="12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7" y="3712128"/>
            <a:ext cx="10668000" cy="1938992"/>
          </a:xfrm>
          <a:prstGeom prst="rect">
            <a:avLst/>
          </a:prstGeom>
        </p:spPr>
        <p:txBody>
          <a:bodyPr wrap="square">
            <a:spAutoFit/>
          </a:bodyPr>
          <a:lstStyle/>
          <a:p>
            <a:r>
              <a:rPr lang="en-GB" sz="4000" dirty="0">
                <a:solidFill>
                  <a:srgbClr val="000000"/>
                </a:solidFill>
                <a:latin typeface="Candara Light" panose="020E0502030303020204" pitchFamily="34" charset="0"/>
                <a:ea typeface="Calibri" panose="020F0502020204030204" pitchFamily="34" charset="0"/>
                <a:cs typeface="Times New Roman" panose="02020603050405020304" pitchFamily="18" charset="0"/>
              </a:rPr>
              <a:t>I will be able to think, reflect, debate, discuss and evaluate the past, formulating and refining questions and lines of enquiry. </a:t>
            </a:r>
            <a:endParaRPr lang="en-GB" sz="4000" dirty="0">
              <a:latin typeface="Candara Light" panose="020E0502030303020204" pitchFamily="34" charset="0"/>
            </a:endParaRPr>
          </a:p>
        </p:txBody>
      </p:sp>
      <p:pic>
        <p:nvPicPr>
          <p:cNvPr id="3" name="Audio 2">
            <a:hlinkClick r:id="" action="ppaction://media"/>
            <a:extLst>
              <a:ext uri="{FF2B5EF4-FFF2-40B4-BE49-F238E27FC236}">
                <a16:creationId xmlns:a16="http://schemas.microsoft.com/office/drawing/2014/main" id="{278D706A-BC98-1643-94BF-1D8EAB8520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66723190"/>
      </p:ext>
    </p:extLst>
  </p:cSld>
  <p:clrMapOvr>
    <a:masterClrMapping/>
  </p:clrMapOvr>
  <mc:AlternateContent xmlns:mc="http://schemas.openxmlformats.org/markup-compatibility/2006" xmlns:p14="http://schemas.microsoft.com/office/powerpoint/2010/main">
    <mc:Choice Requires="p14">
      <p:transition spd="slow" p14:dur="2000" advTm="10234"/>
    </mc:Choice>
    <mc:Fallback xmlns="">
      <p:transition spd="slow" advTm="10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7580" y="3730097"/>
            <a:ext cx="10653251" cy="3170099"/>
          </a:xfrm>
          <a:prstGeom prst="rect">
            <a:avLst/>
          </a:prstGeom>
        </p:spPr>
        <p:txBody>
          <a:bodyPr wrap="square">
            <a:spAutoFit/>
          </a:bodyPr>
          <a:lstStyle/>
          <a:p>
            <a:r>
              <a:rPr lang="en-GB" sz="4000" dirty="0">
                <a:solidFill>
                  <a:srgbClr val="000000"/>
                </a:solidFill>
                <a:latin typeface="Candara Light" panose="020E0502030303020204" pitchFamily="34" charset="0"/>
                <a:ea typeface="Calibri" panose="020F0502020204030204" pitchFamily="34" charset="0"/>
                <a:cs typeface="Times New Roman" panose="02020603050405020304" pitchFamily="18" charset="0"/>
              </a:rPr>
              <a:t>I will develop a passion for history and an enthusiastic engagement in learning, which develops my sense of curiosity about the past and my understanding of how and why people interpret the past in different ways. </a:t>
            </a:r>
            <a:endParaRPr lang="en-GB" sz="4000" dirty="0">
              <a:latin typeface="Candara Light" panose="020E0502030303020204" pitchFamily="34" charset="0"/>
            </a:endParaRPr>
          </a:p>
        </p:txBody>
      </p:sp>
      <p:pic>
        <p:nvPicPr>
          <p:cNvPr id="3" name="Audio 2">
            <a:hlinkClick r:id="" action="ppaction://media"/>
            <a:extLst>
              <a:ext uri="{FF2B5EF4-FFF2-40B4-BE49-F238E27FC236}">
                <a16:creationId xmlns:a16="http://schemas.microsoft.com/office/drawing/2014/main" id="{689424CA-79FD-1847-9E9C-C690CAC049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77333043"/>
      </p:ext>
    </p:extLst>
  </p:cSld>
  <p:clrMapOvr>
    <a:masterClrMapping/>
  </p:clrMapOvr>
  <mc:AlternateContent xmlns:mc="http://schemas.openxmlformats.org/markup-compatibility/2006" xmlns:p14="http://schemas.microsoft.com/office/powerpoint/2010/main">
    <mc:Choice Requires="p14">
      <p:transition spd="slow" p14:dur="2000" advTm="13530"/>
    </mc:Choice>
    <mc:Fallback xmlns="">
      <p:transition spd="slow" advTm="13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2015" y="3105835"/>
            <a:ext cx="10934856" cy="707886"/>
          </a:xfrm>
          <a:prstGeom prst="rect">
            <a:avLst/>
          </a:prstGeom>
        </p:spPr>
        <p:txBody>
          <a:bodyPr wrap="square">
            <a:spAutoFit/>
          </a:bodyPr>
          <a:lstStyle/>
          <a:p>
            <a:r>
              <a:rPr lang="en-GB" sz="4000" dirty="0">
                <a:solidFill>
                  <a:srgbClr val="000000"/>
                </a:solidFill>
                <a:latin typeface="Candara Light" panose="020E0502030303020204" pitchFamily="34" charset="0"/>
              </a:rPr>
              <a:t> </a:t>
            </a:r>
            <a:endParaRPr lang="en-GB" sz="4000" dirty="0">
              <a:latin typeface="Candara Light" panose="020E0502030303020204" pitchFamily="34" charset="0"/>
            </a:endParaRPr>
          </a:p>
        </p:txBody>
      </p:sp>
      <p:sp>
        <p:nvSpPr>
          <p:cNvPr id="4" name="Rectangle 3"/>
          <p:cNvSpPr/>
          <p:nvPr/>
        </p:nvSpPr>
        <p:spPr>
          <a:xfrm>
            <a:off x="1211824" y="3778908"/>
            <a:ext cx="10787061" cy="1938992"/>
          </a:xfrm>
          <a:prstGeom prst="rect">
            <a:avLst/>
          </a:prstGeom>
        </p:spPr>
        <p:txBody>
          <a:bodyPr wrap="square">
            <a:spAutoFit/>
          </a:bodyPr>
          <a:lstStyle/>
          <a:p>
            <a:r>
              <a:rPr lang="en-GB" sz="4000" dirty="0">
                <a:solidFill>
                  <a:srgbClr val="000000"/>
                </a:solidFill>
                <a:latin typeface="Candara Light" panose="020E0502030303020204" pitchFamily="34" charset="0"/>
                <a:ea typeface="Times New Roman" panose="02020603050405020304" pitchFamily="18" charset="0"/>
              </a:rPr>
              <a:t>I will be able to respect historical evidence and the ability to make robust and critical use of it to support my explanations and judgments.</a:t>
            </a:r>
            <a:endParaRPr lang="en-GB" sz="4000" dirty="0">
              <a:latin typeface="Candara Light" panose="020E0502030303020204" pitchFamily="34" charset="0"/>
              <a:ea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417F675E-FDE8-514E-878E-8FF6873E53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902920878"/>
      </p:ext>
    </p:extLst>
  </p:cSld>
  <p:clrMapOvr>
    <a:masterClrMapping/>
  </p:clrMapOvr>
  <mc:AlternateContent xmlns:mc="http://schemas.openxmlformats.org/markup-compatibility/2006" xmlns:p14="http://schemas.microsoft.com/office/powerpoint/2010/main">
    <mc:Choice Requires="p14">
      <p:transition spd="slow" p14:dur="2000" advTm="8899"/>
    </mc:Choice>
    <mc:Fallback xmlns="">
      <p:transition spd="slow" advTm="8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949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A8061C-D7D1-4177-98D1-4489EDB16485}"/>
              </a:ext>
            </a:extLst>
          </p:cNvPr>
          <p:cNvSpPr>
            <a:spLocks noGrp="1"/>
          </p:cNvSpPr>
          <p:nvPr>
            <p:ph type="ctrTitle"/>
          </p:nvPr>
        </p:nvSpPr>
        <p:spPr>
          <a:xfrm>
            <a:off x="638881" y="390525"/>
            <a:ext cx="10909640" cy="1510301"/>
          </a:xfrm>
        </p:spPr>
        <p:txBody>
          <a:bodyPr anchor="ctr">
            <a:normAutofit/>
          </a:bodyPr>
          <a:lstStyle/>
          <a:p>
            <a:pPr algn="ctr"/>
            <a:r>
              <a:rPr lang="en-GB" sz="6600" dirty="0">
                <a:solidFill>
                  <a:srgbClr val="FFFFFF"/>
                </a:solidFill>
              </a:rPr>
              <a:t>I will be able to…</a:t>
            </a:r>
          </a:p>
        </p:txBody>
      </p:sp>
      <p:sp>
        <p:nvSpPr>
          <p:cNvPr id="29"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1213" y="3623638"/>
            <a:ext cx="10609006" cy="1938992"/>
          </a:xfrm>
          <a:prstGeom prst="rect">
            <a:avLst/>
          </a:prstGeom>
        </p:spPr>
        <p:txBody>
          <a:bodyPr wrap="square">
            <a:spAutoFit/>
          </a:bodyPr>
          <a:lstStyle/>
          <a:p>
            <a:r>
              <a:rPr lang="en-GB" sz="4000" dirty="0">
                <a:solidFill>
                  <a:srgbClr val="000000"/>
                </a:solidFill>
                <a:latin typeface="Candara Light" panose="020E0502030303020204" pitchFamily="34" charset="0"/>
                <a:ea typeface="Calibri" panose="020F0502020204030204" pitchFamily="34" charset="0"/>
                <a:cs typeface="Times New Roman" panose="02020603050405020304" pitchFamily="18" charset="0"/>
              </a:rPr>
              <a:t>I will be able to embrace challenging activities, including opportunities to undertake high-quality research across a range of history topics.</a:t>
            </a:r>
            <a:endParaRPr lang="en-GB" sz="4000" dirty="0">
              <a:latin typeface="Candara Light" panose="020E0502030303020204" pitchFamily="34" charset="0"/>
            </a:endParaRPr>
          </a:p>
        </p:txBody>
      </p:sp>
      <p:pic>
        <p:nvPicPr>
          <p:cNvPr id="3" name="Audio 2">
            <a:hlinkClick r:id="" action="ppaction://media"/>
            <a:extLst>
              <a:ext uri="{FF2B5EF4-FFF2-40B4-BE49-F238E27FC236}">
                <a16:creationId xmlns:a16="http://schemas.microsoft.com/office/drawing/2014/main" id="{C941B22A-2561-3241-9304-3F70468127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84961562"/>
      </p:ext>
    </p:extLst>
  </p:cSld>
  <p:clrMapOvr>
    <a:masterClrMapping/>
  </p:clrMapOvr>
  <mc:AlternateContent xmlns:mc="http://schemas.openxmlformats.org/markup-compatibility/2006" xmlns:p14="http://schemas.microsoft.com/office/powerpoint/2010/main">
    <mc:Choice Requires="p14">
      <p:transition spd="slow" p14:dur="2000" advTm="10610"/>
    </mc:Choice>
    <mc:Fallback xmlns="">
      <p:transition spd="slow" advTm="10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35E7700B617A488EE02E40834BEA30" ma:contentTypeVersion="13" ma:contentTypeDescription="Create a new document." ma:contentTypeScope="" ma:versionID="f306bbf19104f6051b359a9abe7231fc">
  <xsd:schema xmlns:xsd="http://www.w3.org/2001/XMLSchema" xmlns:xs="http://www.w3.org/2001/XMLSchema" xmlns:p="http://schemas.microsoft.com/office/2006/metadata/properties" xmlns:ns2="0e48cc67-19a9-48df-a395-2a5516d4cd5c" xmlns:ns3="3f657657-92e8-4bce-ba7a-2df900a4211b" targetNamespace="http://schemas.microsoft.com/office/2006/metadata/properties" ma:root="true" ma:fieldsID="81b60516e53f158d5bda8559189ecb38" ns2:_="" ns3:_="">
    <xsd:import namespace="0e48cc67-19a9-48df-a395-2a5516d4cd5c"/>
    <xsd:import namespace="3f657657-92e8-4bce-ba7a-2df900a421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8cc67-19a9-48df-a395-2a5516d4c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657657-92e8-4bce-ba7a-2df900a421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701F8-624D-4537-9179-5BF9633F1A2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f657657-92e8-4bce-ba7a-2df900a4211b"/>
    <ds:schemaRef ds:uri="0e48cc67-19a9-48df-a395-2a5516d4cd5c"/>
    <ds:schemaRef ds:uri="http://www.w3.org/XML/1998/namespace"/>
  </ds:schemaRefs>
</ds:datastoreItem>
</file>

<file path=customXml/itemProps2.xml><?xml version="1.0" encoding="utf-8"?>
<ds:datastoreItem xmlns:ds="http://schemas.openxmlformats.org/officeDocument/2006/customXml" ds:itemID="{257773D8-5C2F-447B-9768-A78DB2E5DFCE}">
  <ds:schemaRefs>
    <ds:schemaRef ds:uri="http://schemas.microsoft.com/sharepoint/v3/contenttype/forms"/>
  </ds:schemaRefs>
</ds:datastoreItem>
</file>

<file path=customXml/itemProps3.xml><?xml version="1.0" encoding="utf-8"?>
<ds:datastoreItem xmlns:ds="http://schemas.openxmlformats.org/officeDocument/2006/customXml" ds:itemID="{7E3DF110-B5EF-4B27-9592-CA3FC7BF7798}"/>
</file>

<file path=docProps/app.xml><?xml version="1.0" encoding="utf-8"?>
<Properties xmlns="http://schemas.openxmlformats.org/officeDocument/2006/extended-properties" xmlns:vt="http://schemas.openxmlformats.org/officeDocument/2006/docPropsVTypes">
  <TotalTime>5326</TotalTime>
  <Words>228</Words>
  <Application>Microsoft Office PowerPoint</Application>
  <PresentationFormat>Widescreen</PresentationFormat>
  <Paragraphs>16</Paragraphs>
  <Slides>8</Slides>
  <Notes>0</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Candara Light</vt:lpstr>
      <vt:lpstr>Modern Love</vt:lpstr>
      <vt:lpstr>The Hand</vt:lpstr>
      <vt:lpstr>Times New Roman</vt:lpstr>
      <vt:lpstr>SketchyVTI</vt:lpstr>
      <vt:lpstr>History at St Joseph’s</vt:lpstr>
      <vt:lpstr>I will be able to…</vt:lpstr>
      <vt:lpstr>I will be able to…</vt:lpstr>
      <vt:lpstr>I will be able to…</vt:lpstr>
      <vt:lpstr>I will be able to…</vt:lpstr>
      <vt:lpstr>I will be able to…</vt:lpstr>
      <vt:lpstr>I will be able to…</vt:lpstr>
      <vt:lpstr>I will be able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at St Joseph’s</dc:title>
  <dc:creator>Abigail Farmer</dc:creator>
  <cp:lastModifiedBy>Rebecca Haines</cp:lastModifiedBy>
  <cp:revision>20</cp:revision>
  <dcterms:created xsi:type="dcterms:W3CDTF">2021-04-30T08:14:12Z</dcterms:created>
  <dcterms:modified xsi:type="dcterms:W3CDTF">2021-06-28T16:49:57Z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0x0101001F35E7700B617A488EE02E40834BEA30</vt:lpwstr>
  </property>
</Properties>
</file>