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281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907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39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848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271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766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795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902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888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24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761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5/4/2021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946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88" r:id="rId4"/>
    <p:sldLayoutId id="2147483689" r:id="rId5"/>
    <p:sldLayoutId id="2147483694" r:id="rId6"/>
    <p:sldLayoutId id="2147483690" r:id="rId7"/>
    <p:sldLayoutId id="2147483691" r:id="rId8"/>
    <p:sldLayoutId id="2147483692" r:id="rId9"/>
    <p:sldLayoutId id="2147483693" r:id="rId10"/>
    <p:sldLayoutId id="214748369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14.jpe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4.jpe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jpe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jpe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7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8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9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rgbClr val="B9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061C-D7D1-4177-98D1-4489EDB16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390525"/>
            <a:ext cx="10909640" cy="1510301"/>
          </a:xfrm>
        </p:spPr>
        <p:txBody>
          <a:bodyPr anchor="ctr">
            <a:normAutofit/>
          </a:bodyPr>
          <a:lstStyle/>
          <a:p>
            <a:pPr algn="ctr"/>
            <a:r>
              <a:rPr lang="en-GB" sz="6600" dirty="0">
                <a:solidFill>
                  <a:srgbClr val="FFFFFF"/>
                </a:solidFill>
              </a:rPr>
              <a:t>Geography at St Joseph’s</a:t>
            </a:r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Audio 3">
            <a:hlinkClick r:id="" action="ppaction://media"/>
            <a:extLst>
              <a:ext uri="{FF2B5EF4-FFF2-40B4-BE49-F238E27FC236}">
                <a16:creationId xmlns:a16="http://schemas.microsoft.com/office/drawing/2014/main" id="{252EB2F1-72DA-4838-B028-884AB7D416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57461" y="200025"/>
            <a:ext cx="812800" cy="812800"/>
          </a:xfrm>
          <a:prstGeom prst="rect">
            <a:avLst/>
          </a:prstGeom>
        </p:spPr>
      </p:pic>
      <p:pic>
        <p:nvPicPr>
          <p:cNvPr id="8" name="Picture 2" descr="St Joseph's Catholic Primary School, Warndon">
            <a:extLst>
              <a:ext uri="{FF2B5EF4-FFF2-40B4-BE49-F238E27FC236}">
                <a16:creationId xmlns:a16="http://schemas.microsoft.com/office/drawing/2014/main" id="{7F47B929-36F5-4C0D-9E30-DB14F19DB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201" y="3768392"/>
            <a:ext cx="571500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04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49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rgbClr val="B9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061C-D7D1-4177-98D1-4489EDB16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390525"/>
            <a:ext cx="10909640" cy="1510301"/>
          </a:xfrm>
        </p:spPr>
        <p:txBody>
          <a:bodyPr anchor="ctr">
            <a:normAutofit/>
          </a:bodyPr>
          <a:lstStyle/>
          <a:p>
            <a:pPr algn="ctr"/>
            <a:r>
              <a:rPr lang="en-GB" sz="6600" dirty="0">
                <a:solidFill>
                  <a:srgbClr val="FFFFFF"/>
                </a:solidFill>
              </a:rPr>
              <a:t>I will have…</a:t>
            </a:r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9F0C6E-E718-4894-B1F4-E833ED6AF2E8}"/>
              </a:ext>
            </a:extLst>
          </p:cNvPr>
          <p:cNvSpPr txBox="1"/>
          <p:nvPr/>
        </p:nvSpPr>
        <p:spPr>
          <a:xfrm>
            <a:off x="295275" y="3010673"/>
            <a:ext cx="118967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0" i="0" dirty="0">
                <a:solidFill>
                  <a:srgbClr val="000000"/>
                </a:solidFill>
                <a:effectLst/>
                <a:latin typeface="Candara Light" panose="020E0502030303020204" pitchFamily="34" charset="0"/>
              </a:rPr>
              <a:t>had lots of </a:t>
            </a:r>
            <a:r>
              <a:rPr lang="en-GB" sz="4000" b="1" i="0" dirty="0">
                <a:solidFill>
                  <a:srgbClr val="000000"/>
                </a:solidFill>
                <a:effectLst/>
                <a:latin typeface="Candara Light" panose="020E0502030303020204" pitchFamily="34" charset="0"/>
              </a:rPr>
              <a:t>fieldwork opportunities </a:t>
            </a:r>
            <a:r>
              <a:rPr lang="en-GB" sz="4000" b="0" i="0" dirty="0">
                <a:solidFill>
                  <a:srgbClr val="000000"/>
                </a:solidFill>
                <a:effectLst/>
                <a:latin typeface="Candara Light" panose="020E0502030303020204" pitchFamily="34" charset="0"/>
              </a:rPr>
              <a:t>that will help me to analyse the world around me. </a:t>
            </a:r>
            <a:endParaRPr lang="en-GB" sz="4000" dirty="0">
              <a:latin typeface="Candara Light" panose="020E0502030303020204" pitchFamily="34" charset="0"/>
            </a:endParaRPr>
          </a:p>
        </p:txBody>
      </p:sp>
      <p:pic>
        <p:nvPicPr>
          <p:cNvPr id="12" name="Audio 4">
            <a:hlinkClick r:id="" action="ppaction://media"/>
            <a:extLst>
              <a:ext uri="{FF2B5EF4-FFF2-40B4-BE49-F238E27FC236}">
                <a16:creationId xmlns:a16="http://schemas.microsoft.com/office/drawing/2014/main" id="{7EA36E60-3449-4F80-9CDD-60508FE6DA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68517" y="626116"/>
            <a:ext cx="812800" cy="812800"/>
          </a:xfrm>
          <a:prstGeom prst="rect">
            <a:avLst/>
          </a:prstGeom>
        </p:spPr>
      </p:pic>
      <p:pic>
        <p:nvPicPr>
          <p:cNvPr id="5122" name="Picture 2" descr="Malvern Hills - Wikipedia">
            <a:extLst>
              <a:ext uri="{FF2B5EF4-FFF2-40B4-BE49-F238E27FC236}">
                <a16:creationId xmlns:a16="http://schemas.microsoft.com/office/drawing/2014/main" id="{338818F3-18B8-4674-BE6A-9854A9290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001" y="4949665"/>
            <a:ext cx="281940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75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6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rgbClr val="B9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061C-D7D1-4177-98D1-4489EDB16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390525"/>
            <a:ext cx="10909640" cy="1510301"/>
          </a:xfrm>
        </p:spPr>
        <p:txBody>
          <a:bodyPr anchor="ctr">
            <a:normAutofit/>
          </a:bodyPr>
          <a:lstStyle/>
          <a:p>
            <a:pPr algn="ctr"/>
            <a:r>
              <a:rPr lang="en-GB" sz="6600" dirty="0">
                <a:solidFill>
                  <a:srgbClr val="FFFFFF"/>
                </a:solidFill>
              </a:rPr>
              <a:t>I will grow…</a:t>
            </a:r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E430C7-9B1E-4665-83B1-D8C25AF18F60}"/>
              </a:ext>
            </a:extLst>
          </p:cNvPr>
          <p:cNvSpPr txBox="1"/>
          <p:nvPr/>
        </p:nvSpPr>
        <p:spPr>
          <a:xfrm>
            <a:off x="142875" y="2967335"/>
            <a:ext cx="1193482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0" i="0" dirty="0">
                <a:solidFill>
                  <a:srgbClr val="000000"/>
                </a:solidFill>
                <a:effectLst/>
                <a:latin typeface="Candara Light" panose="020E0502030303020204" pitchFamily="34" charset="0"/>
              </a:rPr>
              <a:t>a </a:t>
            </a:r>
            <a:r>
              <a:rPr lang="en-GB" sz="4000" b="1" i="0" dirty="0">
                <a:solidFill>
                  <a:srgbClr val="000000"/>
                </a:solidFill>
                <a:effectLst/>
                <a:latin typeface="Candara Light" panose="020E0502030303020204" pitchFamily="34" charset="0"/>
              </a:rPr>
              <a:t>curiosity of the world </a:t>
            </a:r>
            <a:r>
              <a:rPr lang="en-GB" sz="4000" b="0" i="0" dirty="0">
                <a:solidFill>
                  <a:srgbClr val="000000"/>
                </a:solidFill>
                <a:effectLst/>
                <a:latin typeface="Candara Light" panose="020E0502030303020204" pitchFamily="34" charset="0"/>
              </a:rPr>
              <a:t>and be excited about finding out about different </a:t>
            </a:r>
            <a:r>
              <a:rPr lang="en-GB" sz="4000" b="1" i="0" dirty="0">
                <a:solidFill>
                  <a:srgbClr val="000000"/>
                </a:solidFill>
                <a:effectLst/>
                <a:latin typeface="Candara Light" panose="020E0502030303020204" pitchFamily="34" charset="0"/>
              </a:rPr>
              <a:t>cultures</a:t>
            </a:r>
            <a:r>
              <a:rPr lang="en-GB" sz="4000" b="0" i="0" dirty="0">
                <a:solidFill>
                  <a:srgbClr val="000000"/>
                </a:solidFill>
                <a:effectLst/>
                <a:latin typeface="Candara Light" panose="020E0502030303020204" pitchFamily="34" charset="0"/>
              </a:rPr>
              <a:t> and how </a:t>
            </a:r>
            <a:r>
              <a:rPr lang="en-GB" sz="4000" b="1" i="0" dirty="0">
                <a:solidFill>
                  <a:srgbClr val="000000"/>
                </a:solidFill>
                <a:effectLst/>
                <a:latin typeface="Candara Light" panose="020E0502030303020204" pitchFamily="34" charset="0"/>
              </a:rPr>
              <a:t>people</a:t>
            </a:r>
            <a:r>
              <a:rPr lang="en-GB" sz="4000" b="0" i="0" dirty="0">
                <a:solidFill>
                  <a:srgbClr val="000000"/>
                </a:solidFill>
                <a:effectLst/>
                <a:latin typeface="Candara Light" panose="020E0502030303020204" pitchFamily="34" charset="0"/>
              </a:rPr>
              <a:t> live. </a:t>
            </a:r>
            <a:endParaRPr lang="en-GB" sz="4000" dirty="0">
              <a:latin typeface="Candara Light" panose="020E0502030303020204" pitchFamily="34" charset="0"/>
            </a:endParaRPr>
          </a:p>
        </p:txBody>
      </p:sp>
      <p:pic>
        <p:nvPicPr>
          <p:cNvPr id="10" name="Audio 4">
            <a:hlinkClick r:id="" action="ppaction://media"/>
            <a:extLst>
              <a:ext uri="{FF2B5EF4-FFF2-40B4-BE49-F238E27FC236}">
                <a16:creationId xmlns:a16="http://schemas.microsoft.com/office/drawing/2014/main" id="{86700DEB-BB3E-4688-88B3-988252694E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35721" y="626116"/>
            <a:ext cx="812800" cy="812800"/>
          </a:xfrm>
          <a:prstGeom prst="rect">
            <a:avLst/>
          </a:prstGeom>
        </p:spPr>
      </p:pic>
      <p:pic>
        <p:nvPicPr>
          <p:cNvPr id="6146" name="Picture 2" descr="Why Curiosity is a Leader's Best Friend in Today's World of Change">
            <a:extLst>
              <a:ext uri="{FF2B5EF4-FFF2-40B4-BE49-F238E27FC236}">
                <a16:creationId xmlns:a16="http://schemas.microsoft.com/office/drawing/2014/main" id="{B44BE169-5BF7-4BF7-A2E7-A32159772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728" y="4238625"/>
            <a:ext cx="2466974" cy="246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Kids.With.Curiosity. | Explore your curiosity.">
            <a:extLst>
              <a:ext uri="{FF2B5EF4-FFF2-40B4-BE49-F238E27FC236}">
                <a16:creationId xmlns:a16="http://schemas.microsoft.com/office/drawing/2014/main" id="{B25C0FEE-DAFE-4E5F-AA61-2E0713BF2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4345602"/>
            <a:ext cx="2862263" cy="210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22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rgbClr val="B9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061C-D7D1-4177-98D1-4489EDB16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390525"/>
            <a:ext cx="10909640" cy="1510301"/>
          </a:xfrm>
        </p:spPr>
        <p:txBody>
          <a:bodyPr anchor="ctr">
            <a:normAutofit/>
          </a:bodyPr>
          <a:lstStyle/>
          <a:p>
            <a:pPr algn="ctr"/>
            <a:r>
              <a:rPr lang="en-GB" sz="6600" dirty="0">
                <a:solidFill>
                  <a:srgbClr val="FFFFFF"/>
                </a:solidFill>
              </a:rPr>
              <a:t>I will be able to…</a:t>
            </a:r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1C1E0CF-22E4-447F-AD29-5A03DE02C1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164" y="2973388"/>
            <a:ext cx="11785600" cy="1655762"/>
          </a:xfrm>
        </p:spPr>
        <p:txBody>
          <a:bodyPr>
            <a:noAutofit/>
          </a:bodyPr>
          <a:lstStyle/>
          <a:p>
            <a:pPr algn="ctr"/>
            <a:r>
              <a:rPr lang="en-GB" sz="4000" b="0" i="0" dirty="0">
                <a:solidFill>
                  <a:srgbClr val="000000"/>
                </a:solidFill>
                <a:effectLst/>
                <a:latin typeface="Candara Light" panose="020E0502030303020204" pitchFamily="34" charset="0"/>
              </a:rPr>
              <a:t>give well-balanced opinions from my good knowledge of society and the environment. </a:t>
            </a:r>
            <a:endParaRPr lang="en-GB" sz="4000" dirty="0">
              <a:latin typeface="Candara Light" panose="020E0502030303020204" pitchFamily="34" charset="0"/>
            </a:endParaRPr>
          </a:p>
        </p:txBody>
      </p:sp>
      <p:pic>
        <p:nvPicPr>
          <p:cNvPr id="11" name="Audio 4">
            <a:hlinkClick r:id="" action="ppaction://media"/>
            <a:extLst>
              <a:ext uri="{FF2B5EF4-FFF2-40B4-BE49-F238E27FC236}">
                <a16:creationId xmlns:a16="http://schemas.microsoft.com/office/drawing/2014/main" id="{E22C1BAC-A2AC-4BBF-8895-257535CDF6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35721" y="628633"/>
            <a:ext cx="812800" cy="812800"/>
          </a:xfrm>
          <a:prstGeom prst="rect">
            <a:avLst/>
          </a:prstGeom>
        </p:spPr>
      </p:pic>
      <p:pic>
        <p:nvPicPr>
          <p:cNvPr id="7170" name="Picture 2" descr="The World Around Me by Charlotte Guillain and Oliver Averill">
            <a:extLst>
              <a:ext uri="{FF2B5EF4-FFF2-40B4-BE49-F238E27FC236}">
                <a16:creationId xmlns:a16="http://schemas.microsoft.com/office/drawing/2014/main" id="{03CCFBA0-1BB2-4D9E-A198-064CDEDEA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105" y="4681710"/>
            <a:ext cx="1614487" cy="207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Examples of Culture">
            <a:extLst>
              <a:ext uri="{FF2B5EF4-FFF2-40B4-BE49-F238E27FC236}">
                <a16:creationId xmlns:a16="http://schemas.microsoft.com/office/drawing/2014/main" id="{45930670-550F-4810-AB73-98BFC663C6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r="23761"/>
          <a:stretch/>
        </p:blipFill>
        <p:spPr bwMode="auto">
          <a:xfrm>
            <a:off x="1057274" y="4629150"/>
            <a:ext cx="204787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Discovering Curiosity: A Story of An Average Student | by Ottodot | Medium">
            <a:extLst>
              <a:ext uri="{FF2B5EF4-FFF2-40B4-BE49-F238E27FC236}">
                <a16:creationId xmlns:a16="http://schemas.microsoft.com/office/drawing/2014/main" id="{1756B741-6075-4BED-9B39-F2537476E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871" y="4681710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27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1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rgbClr val="B9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061C-D7D1-4177-98D1-4489EDB16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390525"/>
            <a:ext cx="10909640" cy="1510301"/>
          </a:xfrm>
        </p:spPr>
        <p:txBody>
          <a:bodyPr anchor="ctr">
            <a:normAutofit/>
          </a:bodyPr>
          <a:lstStyle/>
          <a:p>
            <a:pPr algn="ctr"/>
            <a:r>
              <a:rPr lang="en-GB" sz="6600" dirty="0">
                <a:solidFill>
                  <a:srgbClr val="FFFFFF"/>
                </a:solidFill>
              </a:rPr>
              <a:t>When I leave St Joseph’s…</a:t>
            </a:r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6F05EE-FB7D-44A0-9873-D65198A22AB0}"/>
              </a:ext>
            </a:extLst>
          </p:cNvPr>
          <p:cNvSpPr txBox="1"/>
          <p:nvPr/>
        </p:nvSpPr>
        <p:spPr>
          <a:xfrm>
            <a:off x="752475" y="3291737"/>
            <a:ext cx="12058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andara Light" panose="020E0502030303020204" pitchFamily="34" charset="0"/>
              </a:rPr>
              <a:t>I am going to be a </a:t>
            </a:r>
            <a:r>
              <a:rPr lang="en-GB" sz="4000" b="1" dirty="0">
                <a:latin typeface="Candara Light" panose="020E0502030303020204" pitchFamily="34" charset="0"/>
              </a:rPr>
              <a:t>GEOGRAPHER.</a:t>
            </a:r>
            <a:r>
              <a:rPr lang="en-GB" sz="4000" dirty="0">
                <a:latin typeface="Candara Light" panose="020E0502030303020204" pitchFamily="34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BF880C-F0E0-458D-A384-0D8CE2676CB9}"/>
              </a:ext>
            </a:extLst>
          </p:cNvPr>
          <p:cNvSpPr txBox="1"/>
          <p:nvPr/>
        </p:nvSpPr>
        <p:spPr>
          <a:xfrm>
            <a:off x="868363" y="4637083"/>
            <a:ext cx="116331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Candara Light" panose="020E0502030303020204" pitchFamily="34" charset="0"/>
              </a:rPr>
              <a:t>What will this look like? </a:t>
            </a:r>
          </a:p>
        </p:txBody>
      </p:sp>
      <p:pic>
        <p:nvPicPr>
          <p:cNvPr id="13" name="Audio 3">
            <a:hlinkClick r:id="" action="ppaction://media"/>
            <a:extLst>
              <a:ext uri="{FF2B5EF4-FFF2-40B4-BE49-F238E27FC236}">
                <a16:creationId xmlns:a16="http://schemas.microsoft.com/office/drawing/2014/main" id="{97B3E9CD-223A-4396-8F38-4441461555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45284" y="108685"/>
            <a:ext cx="812800" cy="812800"/>
          </a:xfrm>
          <a:prstGeom prst="rect">
            <a:avLst/>
          </a:prstGeom>
        </p:spPr>
      </p:pic>
      <p:pic>
        <p:nvPicPr>
          <p:cNvPr id="1028" name="Picture 4" descr="Geography - Elmridge Primary School">
            <a:extLst>
              <a:ext uri="{FF2B5EF4-FFF2-40B4-BE49-F238E27FC236}">
                <a16:creationId xmlns:a16="http://schemas.microsoft.com/office/drawing/2014/main" id="{3D41D891-9458-4A74-9C58-90023FACA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4281463"/>
            <a:ext cx="2286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B43E57B-A1C3-4D76-80E7-DE14C684B1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6850" y="4015978"/>
            <a:ext cx="1695450" cy="211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39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6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rgbClr val="B9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061C-D7D1-4177-98D1-4489EDB16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390525"/>
            <a:ext cx="10909640" cy="1510301"/>
          </a:xfrm>
        </p:spPr>
        <p:txBody>
          <a:bodyPr anchor="ctr">
            <a:normAutofit/>
          </a:bodyPr>
          <a:lstStyle/>
          <a:p>
            <a:pPr algn="ctr"/>
            <a:r>
              <a:rPr lang="en-GB" sz="6600" dirty="0">
                <a:solidFill>
                  <a:srgbClr val="FFFFFF"/>
                </a:solidFill>
              </a:rPr>
              <a:t>I will be able to…</a:t>
            </a:r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6F05EE-FB7D-44A0-9873-D65198A22AB0}"/>
              </a:ext>
            </a:extLst>
          </p:cNvPr>
          <p:cNvSpPr txBox="1"/>
          <p:nvPr/>
        </p:nvSpPr>
        <p:spPr>
          <a:xfrm>
            <a:off x="638881" y="3134295"/>
            <a:ext cx="113372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0" i="0" dirty="0">
                <a:solidFill>
                  <a:srgbClr val="000000"/>
                </a:solidFill>
                <a:effectLst/>
                <a:latin typeface="Candara Light" panose="020E0502030303020204" pitchFamily="34" charset="0"/>
              </a:rPr>
              <a:t>understand </a:t>
            </a:r>
            <a:r>
              <a:rPr lang="en-GB" sz="4000" b="1" i="0" dirty="0">
                <a:solidFill>
                  <a:srgbClr val="000000"/>
                </a:solidFill>
                <a:effectLst/>
                <a:latin typeface="Candara Light" panose="020E0502030303020204" pitchFamily="34" charset="0"/>
              </a:rPr>
              <a:t>different places </a:t>
            </a:r>
            <a:r>
              <a:rPr lang="en-GB" sz="4000" b="0" i="0" dirty="0">
                <a:solidFill>
                  <a:srgbClr val="000000"/>
                </a:solidFill>
                <a:effectLst/>
                <a:latin typeface="Candara Light" panose="020E0502030303020204" pitchFamily="34" charset="0"/>
              </a:rPr>
              <a:t>in the world and </a:t>
            </a:r>
            <a:r>
              <a:rPr lang="en-GB" sz="4000" b="1" i="0" dirty="0">
                <a:solidFill>
                  <a:srgbClr val="000000"/>
                </a:solidFill>
                <a:effectLst/>
                <a:latin typeface="Candara Light" panose="020E0502030303020204" pitchFamily="34" charset="0"/>
              </a:rPr>
              <a:t>what they are like</a:t>
            </a:r>
            <a:r>
              <a:rPr lang="en-GB" sz="4000" b="0" i="0" dirty="0">
                <a:solidFill>
                  <a:srgbClr val="000000"/>
                </a:solidFill>
                <a:effectLst/>
                <a:latin typeface="Candara Light" panose="020E0502030303020204" pitchFamily="34" charset="0"/>
              </a:rPr>
              <a:t>. </a:t>
            </a:r>
            <a:endParaRPr lang="en-GB" sz="4800" dirty="0">
              <a:latin typeface="Candara Light" panose="020E0502030303020204" pitchFamily="34" charset="0"/>
            </a:endParaRPr>
          </a:p>
          <a:p>
            <a:endParaRPr lang="en-GB" sz="4000" dirty="0">
              <a:latin typeface="Debbie Hepplewhite Print Font" panose="03050602040000000000" pitchFamily="66" charset="0"/>
            </a:endParaRPr>
          </a:p>
        </p:txBody>
      </p:sp>
      <p:pic>
        <p:nvPicPr>
          <p:cNvPr id="3074" name="Picture 2" descr="15 Hottest Countries in the World - Swedish Nomad">
            <a:extLst>
              <a:ext uri="{FF2B5EF4-FFF2-40B4-BE49-F238E27FC236}">
                <a16:creationId xmlns:a16="http://schemas.microsoft.com/office/drawing/2014/main" id="{FD18838B-3F5F-4E0A-BBE1-AA6EE2886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81" y="4621394"/>
            <a:ext cx="24034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exican Culture Images, Stock Photos &amp; Vectors | Shutterstock">
            <a:extLst>
              <a:ext uri="{FF2B5EF4-FFF2-40B4-BE49-F238E27FC236}">
                <a16:creationId xmlns:a16="http://schemas.microsoft.com/office/drawing/2014/main" id="{62E3A357-B0FE-4854-AC09-617159E09A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77"/>
          <a:stretch/>
        </p:blipFill>
        <p:spPr bwMode="auto">
          <a:xfrm>
            <a:off x="3042357" y="4621394"/>
            <a:ext cx="2987670" cy="174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9 Things You Didn't Know about Mexican Culture | Vallarta's Blog">
            <a:extLst>
              <a:ext uri="{FF2B5EF4-FFF2-40B4-BE49-F238E27FC236}">
                <a16:creationId xmlns:a16="http://schemas.microsoft.com/office/drawing/2014/main" id="{71093600-CFDC-413C-AF49-2EC28ECCE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027" y="4607107"/>
            <a:ext cx="2590711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ommunities | WWF Arctic">
            <a:extLst>
              <a:ext uri="{FF2B5EF4-FFF2-40B4-BE49-F238E27FC236}">
                <a16:creationId xmlns:a16="http://schemas.microsoft.com/office/drawing/2014/main" id="{1D96E894-C555-4A56-8CDD-F43407E6F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738" y="4602345"/>
            <a:ext cx="2619375" cy="173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Audio 3">
            <a:hlinkClick r:id="" action="ppaction://media"/>
            <a:extLst>
              <a:ext uri="{FF2B5EF4-FFF2-40B4-BE49-F238E27FC236}">
                <a16:creationId xmlns:a16="http://schemas.microsoft.com/office/drawing/2014/main" id="{D28105C4-B209-415C-84A1-156783A439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277475" y="53678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09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2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rgbClr val="B9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061C-D7D1-4177-98D1-4489EDB16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390525"/>
            <a:ext cx="10909640" cy="1510301"/>
          </a:xfrm>
        </p:spPr>
        <p:txBody>
          <a:bodyPr anchor="ctr">
            <a:normAutofit/>
          </a:bodyPr>
          <a:lstStyle/>
          <a:p>
            <a:pPr algn="ctr"/>
            <a:r>
              <a:rPr lang="en-GB" sz="6600" dirty="0">
                <a:solidFill>
                  <a:srgbClr val="FFFFFF"/>
                </a:solidFill>
              </a:rPr>
              <a:t>I will be able to…</a:t>
            </a:r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6F05EE-FB7D-44A0-9873-D65198A22AB0}"/>
              </a:ext>
            </a:extLst>
          </p:cNvPr>
          <p:cNvSpPr txBox="1"/>
          <p:nvPr/>
        </p:nvSpPr>
        <p:spPr>
          <a:xfrm>
            <a:off x="638881" y="3175144"/>
            <a:ext cx="1133721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0" i="0" dirty="0">
                <a:solidFill>
                  <a:srgbClr val="000000"/>
                </a:solidFill>
                <a:effectLst/>
                <a:latin typeface="Candara Light" panose="020E0502030303020204" pitchFamily="34" charset="0"/>
              </a:rPr>
              <a:t>know how different places are and how they are connected by </a:t>
            </a:r>
            <a:r>
              <a:rPr lang="en-GB" sz="3200" b="1" i="0" dirty="0">
                <a:solidFill>
                  <a:srgbClr val="000000"/>
                </a:solidFill>
                <a:effectLst/>
                <a:latin typeface="Candara Light" panose="020E0502030303020204" pitchFamily="34" charset="0"/>
              </a:rPr>
              <a:t>trade links</a:t>
            </a:r>
            <a:r>
              <a:rPr lang="en-GB" sz="3200" b="0" i="0" dirty="0">
                <a:solidFill>
                  <a:srgbClr val="000000"/>
                </a:solidFill>
                <a:effectLst/>
                <a:latin typeface="Candara Light" panose="020E0502030303020204" pitchFamily="34" charset="0"/>
              </a:rPr>
              <a:t>. </a:t>
            </a:r>
            <a:endParaRPr lang="en-GB" sz="4000" dirty="0">
              <a:latin typeface="Candara Light" panose="020E0502030303020204" pitchFamily="34" charset="0"/>
            </a:endParaRPr>
          </a:p>
          <a:p>
            <a:endParaRPr lang="en-GB" sz="4000" dirty="0">
              <a:latin typeface="Debbie Hepplewhite Print Font" panose="03050602040000000000" pitchFamily="66" charset="0"/>
            </a:endParaRPr>
          </a:p>
        </p:txBody>
      </p:sp>
      <p:pic>
        <p:nvPicPr>
          <p:cNvPr id="4098" name="Picture 2" descr="Transporting goods around the world stock photo  4d2fd5b9-a823-4b31-a89e-415b3066d113">
            <a:extLst>
              <a:ext uri="{FF2B5EF4-FFF2-40B4-BE49-F238E27FC236}">
                <a16:creationId xmlns:a16="http://schemas.microsoft.com/office/drawing/2014/main" id="{D0F516FC-8542-4A19-ABA4-921AF98A4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81" y="4328757"/>
            <a:ext cx="2581275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ransporting goods by road comes with its own set of challenges, but with  the right measures in place, logistics providers can enjoy a smoother ride.  | DHL Logistics of Things">
            <a:extLst>
              <a:ext uri="{FF2B5EF4-FFF2-40B4-BE49-F238E27FC236}">
                <a16:creationId xmlns:a16="http://schemas.microsoft.com/office/drawing/2014/main" id="{DB139AF8-33CF-4A1D-8666-51D2F294B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156" y="4328757"/>
            <a:ext cx="295275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Transport of major aircraft sections - How is an aircraft built - Airbus">
            <a:extLst>
              <a:ext uri="{FF2B5EF4-FFF2-40B4-BE49-F238E27FC236}">
                <a16:creationId xmlns:a16="http://schemas.microsoft.com/office/drawing/2014/main" id="{04666580-9982-4AA6-AC69-971C0EFD2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906" y="4308024"/>
            <a:ext cx="2619375" cy="179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Exporting: Transporting Goods Overseas |Business advice from is4profit">
            <a:extLst>
              <a:ext uri="{FF2B5EF4-FFF2-40B4-BE49-F238E27FC236}">
                <a16:creationId xmlns:a16="http://schemas.microsoft.com/office/drawing/2014/main" id="{77FC76C9-A2BB-4614-9603-07A59073A0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0"/>
          <a:stretch/>
        </p:blipFill>
        <p:spPr bwMode="auto">
          <a:xfrm>
            <a:off x="8792281" y="4308024"/>
            <a:ext cx="3064754" cy="179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Audio 4">
            <a:hlinkClick r:id="" action="ppaction://media"/>
            <a:extLst>
              <a:ext uri="{FF2B5EF4-FFF2-40B4-BE49-F238E27FC236}">
                <a16:creationId xmlns:a16="http://schemas.microsoft.com/office/drawing/2014/main" id="{45064B6E-DE37-481E-B636-0A7644C5B3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755477" y="39052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70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6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rgbClr val="B9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061C-D7D1-4177-98D1-4489EDB16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390525"/>
            <a:ext cx="10909640" cy="1510301"/>
          </a:xfrm>
        </p:spPr>
        <p:txBody>
          <a:bodyPr anchor="ctr">
            <a:normAutofit/>
          </a:bodyPr>
          <a:lstStyle/>
          <a:p>
            <a:pPr algn="ctr"/>
            <a:r>
              <a:rPr lang="en-GB" sz="6600" dirty="0">
                <a:solidFill>
                  <a:srgbClr val="FFFFFF"/>
                </a:solidFill>
              </a:rPr>
              <a:t>I will know…</a:t>
            </a:r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6F05EE-FB7D-44A0-9873-D65198A22AB0}"/>
              </a:ext>
            </a:extLst>
          </p:cNvPr>
          <p:cNvSpPr txBox="1"/>
          <p:nvPr/>
        </p:nvSpPr>
        <p:spPr>
          <a:xfrm>
            <a:off x="638881" y="3175144"/>
            <a:ext cx="1133721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0" i="0" dirty="0">
                <a:solidFill>
                  <a:srgbClr val="000000"/>
                </a:solidFill>
                <a:effectLst/>
                <a:latin typeface="Candara Light" panose="020E0502030303020204" pitchFamily="34" charset="0"/>
              </a:rPr>
              <a:t>what the </a:t>
            </a:r>
            <a:r>
              <a:rPr lang="en-GB" sz="3200" b="1" i="0" dirty="0">
                <a:solidFill>
                  <a:srgbClr val="000000"/>
                </a:solidFill>
                <a:effectLst/>
                <a:latin typeface="Candara Light" panose="020E0502030303020204" pitchFamily="34" charset="0"/>
              </a:rPr>
              <a:t>human</a:t>
            </a:r>
            <a:r>
              <a:rPr lang="en-GB" sz="3200" b="0" i="0" dirty="0">
                <a:solidFill>
                  <a:srgbClr val="000000"/>
                </a:solidFill>
                <a:effectLst/>
                <a:latin typeface="Candara Light" panose="020E0502030303020204" pitchFamily="34" charset="0"/>
              </a:rPr>
              <a:t> and </a:t>
            </a:r>
            <a:r>
              <a:rPr lang="en-GB" sz="3200" b="1" i="0" dirty="0">
                <a:solidFill>
                  <a:srgbClr val="000000"/>
                </a:solidFill>
                <a:effectLst/>
                <a:latin typeface="Candara Light" panose="020E0502030303020204" pitchFamily="34" charset="0"/>
              </a:rPr>
              <a:t>physical environments </a:t>
            </a:r>
            <a:r>
              <a:rPr lang="en-GB" sz="3200" b="0" i="0" dirty="0">
                <a:solidFill>
                  <a:srgbClr val="000000"/>
                </a:solidFill>
                <a:effectLst/>
                <a:latin typeface="Candara Light" panose="020E0502030303020204" pitchFamily="34" charset="0"/>
              </a:rPr>
              <a:t>are like and how these are different around the world. </a:t>
            </a:r>
            <a:endParaRPr lang="en-GB" sz="4000" dirty="0">
              <a:latin typeface="Candara Light" panose="020E0502030303020204" pitchFamily="34" charset="0"/>
            </a:endParaRPr>
          </a:p>
          <a:p>
            <a:endParaRPr lang="en-GB" sz="4000" dirty="0">
              <a:latin typeface="Debbie Hepplewhite Print Font" panose="03050602040000000000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371CB6-27BB-4764-976A-9F979F4692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7339" y="4776607"/>
            <a:ext cx="3600450" cy="1762125"/>
          </a:xfrm>
          <a:prstGeom prst="rect">
            <a:avLst/>
          </a:prstGeom>
        </p:spPr>
      </p:pic>
      <p:pic>
        <p:nvPicPr>
          <p:cNvPr id="5122" name="Picture 2" descr="Malvern Hills - Wikipedia">
            <a:extLst>
              <a:ext uri="{FF2B5EF4-FFF2-40B4-BE49-F238E27FC236}">
                <a16:creationId xmlns:a16="http://schemas.microsoft.com/office/drawing/2014/main" id="{260490F7-84E3-492B-8249-4A4EF1516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130" y="4380972"/>
            <a:ext cx="3632970" cy="208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ity amongst worst in UK for shop closures in last six months | Worcester  News">
            <a:extLst>
              <a:ext uri="{FF2B5EF4-FFF2-40B4-BE49-F238E27FC236}">
                <a16:creationId xmlns:a16="http://schemas.microsoft.com/office/drawing/2014/main" id="{F1482BAB-2FE3-4E30-925A-397B5898F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25" y="4353509"/>
            <a:ext cx="3183833" cy="218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Audio 4">
            <a:hlinkClick r:id="" action="ppaction://media"/>
            <a:extLst>
              <a:ext uri="{FF2B5EF4-FFF2-40B4-BE49-F238E27FC236}">
                <a16:creationId xmlns:a16="http://schemas.microsoft.com/office/drawing/2014/main" id="{93B5FA8E-6FFA-4CA1-B83B-119BC7393D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35721" y="3328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90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1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rgbClr val="B9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061C-D7D1-4177-98D1-4489EDB16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390525"/>
            <a:ext cx="10909640" cy="1510301"/>
          </a:xfrm>
        </p:spPr>
        <p:txBody>
          <a:bodyPr anchor="ctr">
            <a:normAutofit/>
          </a:bodyPr>
          <a:lstStyle/>
          <a:p>
            <a:pPr algn="ctr"/>
            <a:r>
              <a:rPr lang="en-GB" sz="6600" dirty="0">
                <a:solidFill>
                  <a:srgbClr val="FFFFFF"/>
                </a:solidFill>
              </a:rPr>
              <a:t>I will be able to…</a:t>
            </a:r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6F05EE-FB7D-44A0-9873-D65198A22AB0}"/>
              </a:ext>
            </a:extLst>
          </p:cNvPr>
          <p:cNvSpPr txBox="1"/>
          <p:nvPr/>
        </p:nvSpPr>
        <p:spPr>
          <a:xfrm>
            <a:off x="638881" y="3175144"/>
            <a:ext cx="113372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0" i="0" dirty="0">
                <a:solidFill>
                  <a:srgbClr val="000000"/>
                </a:solidFill>
                <a:effectLst/>
                <a:latin typeface="Candara Light" panose="020E0502030303020204" pitchFamily="34" charset="0"/>
              </a:rPr>
              <a:t>use </a:t>
            </a:r>
            <a:r>
              <a:rPr lang="en-GB" sz="4000" b="1" i="0" dirty="0">
                <a:solidFill>
                  <a:srgbClr val="000000"/>
                </a:solidFill>
                <a:effectLst/>
                <a:latin typeface="Candara Light" panose="020E0502030303020204" pitchFamily="34" charset="0"/>
              </a:rPr>
              <a:t>geographical vocabulary </a:t>
            </a:r>
            <a:r>
              <a:rPr lang="en-GB" sz="4000" b="0" i="0" dirty="0">
                <a:solidFill>
                  <a:srgbClr val="000000"/>
                </a:solidFill>
                <a:effectLst/>
                <a:latin typeface="Candara Light" panose="020E0502030303020204" pitchFamily="34" charset="0"/>
              </a:rPr>
              <a:t>to understand what is going on in the world.</a:t>
            </a:r>
            <a:endParaRPr lang="en-GB" sz="4800" dirty="0">
              <a:latin typeface="Candara Light" panose="020E0502030303020204" pitchFamily="34" charset="0"/>
            </a:endParaRPr>
          </a:p>
          <a:p>
            <a:endParaRPr lang="en-GB" sz="4000" dirty="0">
              <a:latin typeface="Debbie Hepplewhite Print Font" panose="03050602040000000000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716738-5CF8-47A2-9443-55DA695CA1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3545240" y="5076825"/>
            <a:ext cx="5524500" cy="1781175"/>
          </a:xfrm>
          <a:prstGeom prst="rect">
            <a:avLst/>
          </a:prstGeom>
        </p:spPr>
      </p:pic>
      <p:pic>
        <p:nvPicPr>
          <p:cNvPr id="13" name="Audio 4">
            <a:hlinkClick r:id="" action="ppaction://media"/>
            <a:extLst>
              <a:ext uri="{FF2B5EF4-FFF2-40B4-BE49-F238E27FC236}">
                <a16:creationId xmlns:a16="http://schemas.microsoft.com/office/drawing/2014/main" id="{DD3AC94A-8F53-4F4B-8F04-9DB30FD8B4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35721" y="41677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58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rgbClr val="B9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061C-D7D1-4177-98D1-4489EDB16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390525"/>
            <a:ext cx="10909640" cy="1510301"/>
          </a:xfrm>
        </p:spPr>
        <p:txBody>
          <a:bodyPr anchor="ctr">
            <a:normAutofit/>
          </a:bodyPr>
          <a:lstStyle/>
          <a:p>
            <a:pPr algn="ctr"/>
            <a:r>
              <a:rPr lang="en-GB" sz="6600" dirty="0">
                <a:solidFill>
                  <a:srgbClr val="FFFFFF"/>
                </a:solidFill>
              </a:rPr>
              <a:t>I will be able to…</a:t>
            </a:r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6F05EE-FB7D-44A0-9873-D65198A22AB0}"/>
              </a:ext>
            </a:extLst>
          </p:cNvPr>
          <p:cNvSpPr txBox="1"/>
          <p:nvPr/>
        </p:nvSpPr>
        <p:spPr>
          <a:xfrm>
            <a:off x="638881" y="3175144"/>
            <a:ext cx="113372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0" i="0" dirty="0">
                <a:solidFill>
                  <a:srgbClr val="000000"/>
                </a:solidFill>
                <a:effectLst/>
                <a:latin typeface="Candara Light" panose="020E0502030303020204" pitchFamily="34" charset="0"/>
              </a:rPr>
              <a:t>ask questions and analyse different parts of the world.  </a:t>
            </a:r>
            <a:endParaRPr lang="en-GB" sz="4800" dirty="0">
              <a:latin typeface="Candara Light" panose="020E0502030303020204" pitchFamily="34" charset="0"/>
            </a:endParaRPr>
          </a:p>
          <a:p>
            <a:endParaRPr lang="en-GB" sz="4000" dirty="0">
              <a:latin typeface="Debbie Hepplewhite Print Font" panose="03050602040000000000" pitchFamily="66" charset="0"/>
            </a:endParaRPr>
          </a:p>
        </p:txBody>
      </p:sp>
      <p:pic>
        <p:nvPicPr>
          <p:cNvPr id="9" name="Audio 4">
            <a:hlinkClick r:id="" action="ppaction://media"/>
            <a:extLst>
              <a:ext uri="{FF2B5EF4-FFF2-40B4-BE49-F238E27FC236}">
                <a16:creationId xmlns:a16="http://schemas.microsoft.com/office/drawing/2014/main" id="{FD50DC15-C049-4F63-92EC-98628E5D79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68025" y="523875"/>
            <a:ext cx="812800" cy="812800"/>
          </a:xfrm>
          <a:prstGeom prst="rect">
            <a:avLst/>
          </a:prstGeom>
        </p:spPr>
      </p:pic>
      <p:pic>
        <p:nvPicPr>
          <p:cNvPr id="1026" name="Picture 2" descr="10 essential questions brand managers need to ask their customers | Attest">
            <a:extLst>
              <a:ext uri="{FF2B5EF4-FFF2-40B4-BE49-F238E27FC236}">
                <a16:creationId xmlns:a16="http://schemas.microsoft.com/office/drawing/2014/main" id="{C40C0499-A9A2-496F-B582-568DA441B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206" y="4481859"/>
            <a:ext cx="3819525" cy="190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21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6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rgbClr val="B9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061C-D7D1-4177-98D1-4489EDB16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390525"/>
            <a:ext cx="10909640" cy="1510301"/>
          </a:xfrm>
        </p:spPr>
        <p:txBody>
          <a:bodyPr anchor="ctr">
            <a:normAutofit/>
          </a:bodyPr>
          <a:lstStyle/>
          <a:p>
            <a:pPr algn="ctr"/>
            <a:r>
              <a:rPr lang="en-GB" sz="6600" dirty="0">
                <a:solidFill>
                  <a:srgbClr val="FFFFFF"/>
                </a:solidFill>
              </a:rPr>
              <a:t>I will be able to…</a:t>
            </a:r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6F05EE-FB7D-44A0-9873-D65198A22AB0}"/>
              </a:ext>
            </a:extLst>
          </p:cNvPr>
          <p:cNvSpPr txBox="1"/>
          <p:nvPr/>
        </p:nvSpPr>
        <p:spPr>
          <a:xfrm>
            <a:off x="425091" y="2994066"/>
            <a:ext cx="11337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0" i="0" dirty="0">
                <a:solidFill>
                  <a:srgbClr val="000000"/>
                </a:solidFill>
                <a:effectLst/>
                <a:latin typeface="Candara Light" panose="020E0502030303020204" pitchFamily="34" charset="0"/>
              </a:rPr>
              <a:t>reach </a:t>
            </a:r>
            <a:r>
              <a:rPr lang="en-GB" sz="4000" b="1" i="0" dirty="0">
                <a:solidFill>
                  <a:srgbClr val="000000"/>
                </a:solidFill>
                <a:effectLst/>
                <a:latin typeface="Candara Light" panose="020E0502030303020204" pitchFamily="34" charset="0"/>
              </a:rPr>
              <a:t>conclusions</a:t>
            </a:r>
            <a:r>
              <a:rPr lang="en-GB" sz="4000" b="0" i="0" dirty="0">
                <a:solidFill>
                  <a:srgbClr val="000000"/>
                </a:solidFill>
                <a:effectLst/>
                <a:latin typeface="Candara Light" panose="020E0502030303020204" pitchFamily="34" charset="0"/>
              </a:rPr>
              <a:t> through researching and exploring</a:t>
            </a:r>
            <a:endParaRPr lang="en-GB" sz="4000" dirty="0">
              <a:latin typeface="Candara Light" panose="020E0502030303020204" pitchFamily="34" charset="0"/>
            </a:endParaRPr>
          </a:p>
        </p:txBody>
      </p:sp>
      <p:pic>
        <p:nvPicPr>
          <p:cNvPr id="8" name="Audio 4">
            <a:hlinkClick r:id="" action="ppaction://media"/>
            <a:extLst>
              <a:ext uri="{FF2B5EF4-FFF2-40B4-BE49-F238E27FC236}">
                <a16:creationId xmlns:a16="http://schemas.microsoft.com/office/drawing/2014/main" id="{1248F6AC-ACE9-4790-AEC9-10B7222B98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39450" y="289537"/>
            <a:ext cx="812800" cy="812800"/>
          </a:xfrm>
          <a:prstGeom prst="rect">
            <a:avLst/>
          </a:prstGeom>
        </p:spPr>
      </p:pic>
      <p:pic>
        <p:nvPicPr>
          <p:cNvPr id="3074" name="Picture 2" descr="500+ Magnifying Glass Pictures [HD] | Download Free Images on Unsplash">
            <a:extLst>
              <a:ext uri="{FF2B5EF4-FFF2-40B4-BE49-F238E27FC236}">
                <a16:creationId xmlns:a16="http://schemas.microsoft.com/office/drawing/2014/main" id="{00E24532-6B9F-4D28-BFD7-577D60D232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0" b="29583"/>
          <a:stretch/>
        </p:blipFill>
        <p:spPr bwMode="auto">
          <a:xfrm>
            <a:off x="4705350" y="4433740"/>
            <a:ext cx="2971800" cy="213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70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5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rgbClr val="B9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061C-D7D1-4177-98D1-4489EDB16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390525"/>
            <a:ext cx="10909640" cy="1510301"/>
          </a:xfrm>
        </p:spPr>
        <p:txBody>
          <a:bodyPr anchor="ctr">
            <a:normAutofit/>
          </a:bodyPr>
          <a:lstStyle/>
          <a:p>
            <a:pPr algn="ctr"/>
            <a:r>
              <a:rPr lang="en-GB" sz="6600" dirty="0">
                <a:solidFill>
                  <a:srgbClr val="FFFFFF"/>
                </a:solidFill>
              </a:rPr>
              <a:t>I will be …</a:t>
            </a:r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4E7C1D-D72E-4591-96D1-16DCD74FEAD9}"/>
              </a:ext>
            </a:extLst>
          </p:cNvPr>
          <p:cNvSpPr txBox="1"/>
          <p:nvPr/>
        </p:nvSpPr>
        <p:spPr>
          <a:xfrm>
            <a:off x="742950" y="2824991"/>
            <a:ext cx="1080557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0" i="0" dirty="0">
                <a:solidFill>
                  <a:srgbClr val="000000"/>
                </a:solidFill>
                <a:effectLst/>
                <a:latin typeface="Candara Light" panose="020E0502030303020204" pitchFamily="34" charset="0"/>
              </a:rPr>
              <a:t>original in my </a:t>
            </a:r>
            <a:r>
              <a:rPr lang="en-GB" sz="4000" b="1" i="0" dirty="0">
                <a:solidFill>
                  <a:srgbClr val="000000"/>
                </a:solidFill>
                <a:effectLst/>
                <a:latin typeface="Candara Light" panose="020E0502030303020204" pitchFamily="34" charset="0"/>
              </a:rPr>
              <a:t>presentation</a:t>
            </a:r>
            <a:r>
              <a:rPr lang="en-GB" sz="4000" b="0" i="0" dirty="0">
                <a:solidFill>
                  <a:srgbClr val="000000"/>
                </a:solidFill>
                <a:effectLst/>
                <a:latin typeface="Candara Light" panose="020E0502030303020204" pitchFamily="34" charset="0"/>
              </a:rPr>
              <a:t> of work to represent my findings. </a:t>
            </a:r>
            <a:endParaRPr lang="en-GB" sz="4800" dirty="0">
              <a:latin typeface="Candara Light" panose="020E0502030303020204" pitchFamily="34" charset="0"/>
            </a:endParaRPr>
          </a:p>
        </p:txBody>
      </p:sp>
      <p:pic>
        <p:nvPicPr>
          <p:cNvPr id="10" name="Audio 4">
            <a:hlinkClick r:id="" action="ppaction://media"/>
            <a:extLst>
              <a:ext uri="{FF2B5EF4-FFF2-40B4-BE49-F238E27FC236}">
                <a16:creationId xmlns:a16="http://schemas.microsoft.com/office/drawing/2014/main" id="{53BC34BC-5222-43AC-BC3F-8ADC457C3A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35721" y="390525"/>
            <a:ext cx="812800" cy="812800"/>
          </a:xfrm>
          <a:prstGeom prst="rect">
            <a:avLst/>
          </a:prstGeom>
        </p:spPr>
      </p:pic>
      <p:pic>
        <p:nvPicPr>
          <p:cNvPr id="4098" name="Picture 2" descr="Leading geography in the primary school">
            <a:extLst>
              <a:ext uri="{FF2B5EF4-FFF2-40B4-BE49-F238E27FC236}">
                <a16:creationId xmlns:a16="http://schemas.microsoft.com/office/drawing/2014/main" id="{E88A4876-6F6D-410F-A445-293A1FB6B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4194501"/>
            <a:ext cx="6029325" cy="261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96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7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6516</TotalTime>
  <Words>206</Words>
  <Application>Microsoft Office PowerPoint</Application>
  <PresentationFormat>Widescreen</PresentationFormat>
  <Paragraphs>24</Paragraphs>
  <Slides>12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Candara Light</vt:lpstr>
      <vt:lpstr>Debbie Hepplewhite Print Font</vt:lpstr>
      <vt:lpstr>Modern Love</vt:lpstr>
      <vt:lpstr>The Hand</vt:lpstr>
      <vt:lpstr>SketchyVTI</vt:lpstr>
      <vt:lpstr>Geography at St Joseph’s</vt:lpstr>
      <vt:lpstr>When I leave St Joseph’s…</vt:lpstr>
      <vt:lpstr>I will be able to…</vt:lpstr>
      <vt:lpstr>I will be able to…</vt:lpstr>
      <vt:lpstr>I will know…</vt:lpstr>
      <vt:lpstr>I will be able to…</vt:lpstr>
      <vt:lpstr>I will be able to…</vt:lpstr>
      <vt:lpstr>I will be able to…</vt:lpstr>
      <vt:lpstr>I will be …</vt:lpstr>
      <vt:lpstr>I will have…</vt:lpstr>
      <vt:lpstr>I will grow…</vt:lpstr>
      <vt:lpstr>I will be able to…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 at St Joseph’s</dc:title>
  <dc:creator>Abigail Farmer</dc:creator>
  <cp:lastModifiedBy>Abigail Farmer</cp:lastModifiedBy>
  <cp:revision>10</cp:revision>
  <dcterms:created xsi:type="dcterms:W3CDTF">2021-04-30T08:14:12Z</dcterms:created>
  <dcterms:modified xsi:type="dcterms:W3CDTF">2021-05-05T18:55:48Z</dcterms:modified>
</cp:coreProperties>
</file>